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256" r:id="rId2"/>
    <p:sldId id="305" r:id="rId3"/>
    <p:sldId id="265" r:id="rId4"/>
    <p:sldId id="264" r:id="rId5"/>
    <p:sldId id="258" r:id="rId6"/>
    <p:sldId id="266" r:id="rId7"/>
    <p:sldId id="259" r:id="rId8"/>
    <p:sldId id="260" r:id="rId9"/>
    <p:sldId id="269" r:id="rId10"/>
    <p:sldId id="275" r:id="rId11"/>
    <p:sldId id="276" r:id="rId12"/>
    <p:sldId id="286" r:id="rId13"/>
    <p:sldId id="287" r:id="rId14"/>
    <p:sldId id="282" r:id="rId15"/>
    <p:sldId id="283" r:id="rId16"/>
    <p:sldId id="295" r:id="rId17"/>
    <p:sldId id="296" r:id="rId18"/>
    <p:sldId id="272" r:id="rId19"/>
    <p:sldId id="281" r:id="rId20"/>
    <p:sldId id="273" r:id="rId21"/>
    <p:sldId id="277" r:id="rId22"/>
    <p:sldId id="285" r:id="rId23"/>
    <p:sldId id="288" r:id="rId24"/>
    <p:sldId id="289" r:id="rId25"/>
    <p:sldId id="292" r:id="rId26"/>
    <p:sldId id="293" r:id="rId27"/>
    <p:sldId id="294" r:id="rId28"/>
    <p:sldId id="307" r:id="rId29"/>
    <p:sldId id="308" r:id="rId30"/>
    <p:sldId id="309" r:id="rId31"/>
    <p:sldId id="310" r:id="rId32"/>
    <p:sldId id="311" r:id="rId33"/>
    <p:sldId id="297" r:id="rId34"/>
    <p:sldId id="298" r:id="rId35"/>
    <p:sldId id="299" r:id="rId36"/>
    <p:sldId id="300" r:id="rId37"/>
    <p:sldId id="306" r:id="rId38"/>
    <p:sldId id="301" r:id="rId39"/>
    <p:sldId id="302" r:id="rId40"/>
    <p:sldId id="312" r:id="rId41"/>
    <p:sldId id="313" r:id="rId42"/>
    <p:sldId id="314" r:id="rId43"/>
    <p:sldId id="303"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p:cViewPr varScale="1">
        <p:scale>
          <a:sx n="64" d="100"/>
          <a:sy n="64" d="100"/>
        </p:scale>
        <p:origin x="-14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60A39-8B5B-4BED-8A7C-556DA32E88CC}" type="datetimeFigureOut">
              <a:rPr lang="it-IT" smtClean="0"/>
              <a:pPr/>
              <a:t>01/10/2020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8027B-1144-4F49-A7B1-CE90BE3B4F0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4C5BC18-C4FF-40AA-A7F0-2D5F75A91332}" type="datetime1">
              <a:rPr lang="it-IT" smtClean="0"/>
              <a:pPr/>
              <a:t>01/10/2020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A732FA7-31D3-4A41-8E1A-54AB4B10BFCB}" type="datetime1">
              <a:rPr lang="it-IT" smtClean="0"/>
              <a:pPr/>
              <a:t>01/10/2020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42925E0-8062-4DF4-9061-CAC286F988DA}" type="datetime1">
              <a:rPr lang="it-IT" smtClean="0"/>
              <a:pPr/>
              <a:t>01/10/2020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659FAF-B34F-4547-8EEB-E022896E6EC5}" type="datetime1">
              <a:rPr lang="it-IT" smtClean="0"/>
              <a:pPr/>
              <a:t>01/10/2020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1783A29-A02F-4D53-B9CF-58429BE7999E}" type="datetime1">
              <a:rPr lang="it-IT" smtClean="0"/>
              <a:pPr/>
              <a:t>01/10/2020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2FBA4E0-CE55-4025-8259-95A1D2C8D62A}" type="datetime1">
              <a:rPr lang="it-IT" smtClean="0"/>
              <a:pPr/>
              <a:t>01/10/2020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533B566-D3E8-42AA-8D58-2BC7CFF9E7E1}" type="datetime1">
              <a:rPr lang="it-IT" smtClean="0"/>
              <a:pPr/>
              <a:t>01/10/2020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C525361-D38F-450D-8436-0A69C7ECD27F}" type="datetime1">
              <a:rPr lang="it-IT" smtClean="0"/>
              <a:pPr/>
              <a:t>01/10/2020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B6F8BC-DBD1-4825-A4D3-2B2CE1623A98}" type="datetime1">
              <a:rPr lang="it-IT" smtClean="0"/>
              <a:pPr/>
              <a:t>01/10/2020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C9E1B4-4F9F-4C9D-98A8-0C0AF7783D78}" type="datetime1">
              <a:rPr lang="it-IT" smtClean="0"/>
              <a:pPr/>
              <a:t>01/10/2020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ECE8163-24BF-4E1B-B5C6-C72D34DF14DD}" type="datetime1">
              <a:rPr lang="it-IT" smtClean="0"/>
              <a:pPr/>
              <a:t>01/10/2020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1638-513E-4F1A-A3ED-5477D1D8EB19}" type="datetime1">
              <a:rPr lang="it-IT" smtClean="0"/>
              <a:pPr/>
              <a:t>01/10/2020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B746F-5C65-4800-B6B2-3BAE1FA580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t.wikipedia.org/wiki/File:Activin_inhibin.png"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28.xml"/><Relationship Id="rId18" Type="http://schemas.openxmlformats.org/officeDocument/2006/relationships/slide" Target="slide19.xml"/><Relationship Id="rId3" Type="http://schemas.openxmlformats.org/officeDocument/2006/relationships/slide" Target="slide5.xml"/><Relationship Id="rId21" Type="http://schemas.openxmlformats.org/officeDocument/2006/relationships/slide" Target="slide25.xml"/><Relationship Id="rId7" Type="http://schemas.openxmlformats.org/officeDocument/2006/relationships/slide" Target="slide40.xml"/><Relationship Id="rId12" Type="http://schemas.openxmlformats.org/officeDocument/2006/relationships/slide" Target="slide23.xml"/><Relationship Id="rId17" Type="http://schemas.openxmlformats.org/officeDocument/2006/relationships/slide" Target="slide18.xml"/><Relationship Id="rId2" Type="http://schemas.openxmlformats.org/officeDocument/2006/relationships/slide" Target="slide3.xml"/><Relationship Id="rId16" Type="http://schemas.openxmlformats.org/officeDocument/2006/relationships/slide" Target="slide16.xml"/><Relationship Id="rId20" Type="http://schemas.openxmlformats.org/officeDocument/2006/relationships/slide" Target="slide37.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14.xml"/><Relationship Id="rId23" Type="http://schemas.openxmlformats.org/officeDocument/2006/relationships/slide" Target="slide42.xml"/><Relationship Id="rId10" Type="http://schemas.openxmlformats.org/officeDocument/2006/relationships/slide" Target="slide33.xml"/><Relationship Id="rId19" Type="http://schemas.openxmlformats.org/officeDocument/2006/relationships/slide" Target="slide20.xml"/><Relationship Id="rId4" Type="http://schemas.openxmlformats.org/officeDocument/2006/relationships/slide" Target="slide7.xml"/><Relationship Id="rId9" Type="http://schemas.openxmlformats.org/officeDocument/2006/relationships/slide" Target="slide35.xml"/><Relationship Id="rId14" Type="http://schemas.openxmlformats.org/officeDocument/2006/relationships/slide" Target="slide12.xml"/><Relationship Id="rId22" Type="http://schemas.openxmlformats.org/officeDocument/2006/relationships/slide" Target="slide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5085184"/>
            <a:ext cx="8352928" cy="1015663"/>
          </a:xfrm>
          <a:prstGeom prst="rect">
            <a:avLst/>
          </a:prstGeom>
          <a:solidFill>
            <a:srgbClr val="FFFF00"/>
          </a:solidFill>
          <a:ln w="25400">
            <a:solidFill>
              <a:schemeClr val="accent1"/>
            </a:solidFill>
          </a:ln>
        </p:spPr>
        <p:txBody>
          <a:bodyPr wrap="square" rtlCol="0">
            <a:spAutoFit/>
          </a:bodyPr>
          <a:lstStyle/>
          <a:p>
            <a:pPr algn="ctr"/>
            <a:r>
              <a:rPr lang="it-IT" sz="2000" b="1" dirty="0" smtClean="0">
                <a:solidFill>
                  <a:srgbClr val="0070C0"/>
                </a:solidFill>
              </a:rPr>
              <a:t>Piccolo glossario per conoscere, in modo sintetico, la funzione che rivestono questi elementi nel corpo umano, fondamentali per la vita sessuale, </a:t>
            </a:r>
          </a:p>
          <a:p>
            <a:pPr algn="ctr"/>
            <a:r>
              <a:rPr lang="it-IT" sz="2000" b="1" dirty="0" smtClean="0">
                <a:solidFill>
                  <a:srgbClr val="0070C0"/>
                </a:solidFill>
              </a:rPr>
              <a:t>la riproduzione e per la stessa sopravvivenza</a:t>
            </a:r>
            <a:endParaRPr lang="it-IT" sz="2000" b="1" dirty="0">
              <a:solidFill>
                <a:srgbClr val="0070C0"/>
              </a:solidFill>
            </a:endParaRPr>
          </a:p>
        </p:txBody>
      </p:sp>
      <p:sp>
        <p:nvSpPr>
          <p:cNvPr id="5" name="CasellaDiTesto 4"/>
          <p:cNvSpPr txBox="1"/>
          <p:nvPr/>
        </p:nvSpPr>
        <p:spPr>
          <a:xfrm>
            <a:off x="611560" y="6165304"/>
            <a:ext cx="7920880" cy="338554"/>
          </a:xfrm>
          <a:prstGeom prst="rect">
            <a:avLst/>
          </a:prstGeom>
          <a:noFill/>
        </p:spPr>
        <p:txBody>
          <a:bodyPr wrap="square" rtlCol="0">
            <a:spAutoFit/>
          </a:bodyPr>
          <a:lstStyle/>
          <a:p>
            <a:pPr algn="ctr"/>
            <a:r>
              <a:rPr lang="it-IT" sz="1600" b="1" dirty="0" smtClean="0"/>
              <a:t>Prof. Francesco Cannizzaro – Specialista in Pedagogia, Bioetica e Sessuologia</a:t>
            </a:r>
            <a:endParaRPr lang="it-IT" sz="1600" b="1"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a:t>
            </a:fld>
            <a:endParaRPr lang="it-IT"/>
          </a:p>
        </p:txBody>
      </p:sp>
      <p:pic>
        <p:nvPicPr>
          <p:cNvPr id="1026" name="Picture 2" descr="C:\Users\Master\Desktop\Ultime foto\ragazzo.jpg"/>
          <p:cNvPicPr>
            <a:picLocks noChangeAspect="1" noChangeArrowheads="1"/>
          </p:cNvPicPr>
          <p:nvPr/>
        </p:nvPicPr>
        <p:blipFill>
          <a:blip r:embed="rId2" cstate="print"/>
          <a:srcRect/>
          <a:stretch>
            <a:fillRect/>
          </a:stretch>
        </p:blipFill>
        <p:spPr bwMode="auto">
          <a:xfrm>
            <a:off x="2483768" y="1124744"/>
            <a:ext cx="3763726" cy="3615806"/>
          </a:xfrm>
          <a:prstGeom prst="rect">
            <a:avLst/>
          </a:prstGeom>
          <a:noFill/>
          <a:ln w="25400">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10</a:t>
            </a:fld>
            <a:endParaRPr lang="it-IT"/>
          </a:p>
        </p:txBody>
      </p:sp>
      <p:sp>
        <p:nvSpPr>
          <p:cNvPr id="8" name="CasellaDiTesto 7"/>
          <p:cNvSpPr txBox="1"/>
          <p:nvPr/>
        </p:nvSpPr>
        <p:spPr>
          <a:xfrm>
            <a:off x="1619672" y="908720"/>
            <a:ext cx="5904656" cy="461665"/>
          </a:xfrm>
          <a:prstGeom prst="rect">
            <a:avLst/>
          </a:prstGeom>
          <a:noFill/>
        </p:spPr>
        <p:txBody>
          <a:bodyPr wrap="square" rtlCol="0">
            <a:spAutoFit/>
          </a:bodyPr>
          <a:lstStyle/>
          <a:p>
            <a:pPr algn="ctr"/>
            <a:r>
              <a:rPr lang="it-IT" sz="2400" b="1" dirty="0" smtClean="0">
                <a:solidFill>
                  <a:srgbClr val="0070C0"/>
                </a:solidFill>
              </a:rPr>
              <a:t>Funzione delle Gonadotropine nell’uomo</a:t>
            </a:r>
            <a:endParaRPr lang="it-IT" sz="2400" b="1" dirty="0">
              <a:solidFill>
                <a:srgbClr val="0070C0"/>
              </a:solidFill>
            </a:endParaRPr>
          </a:p>
        </p:txBody>
      </p:sp>
      <p:graphicFrame>
        <p:nvGraphicFramePr>
          <p:cNvPr id="10" name="Tabella 9"/>
          <p:cNvGraphicFramePr>
            <a:graphicFrameLocks noGrp="1"/>
          </p:cNvGraphicFramePr>
          <p:nvPr/>
        </p:nvGraphicFramePr>
        <p:xfrm>
          <a:off x="395536" y="1628800"/>
          <a:ext cx="8352928" cy="4548165"/>
        </p:xfrm>
        <a:graphic>
          <a:graphicData uri="http://schemas.openxmlformats.org/drawingml/2006/table">
            <a:tbl>
              <a:tblPr/>
              <a:tblGrid>
                <a:gridCol w="3575971"/>
                <a:gridCol w="4776957"/>
              </a:tblGrid>
              <a:tr h="1106973">
                <a:tc>
                  <a:txBody>
                    <a:bodyPr/>
                    <a:lstStyle/>
                    <a:p>
                      <a:pPr algn="ctr">
                        <a:lnSpc>
                          <a:spcPct val="115000"/>
                        </a:lnSpc>
                        <a:spcAft>
                          <a:spcPts val="1000"/>
                        </a:spcAft>
                      </a:pPr>
                      <a:r>
                        <a:rPr lang="it-IT" sz="2400" b="1" dirty="0">
                          <a:solidFill>
                            <a:srgbClr val="0070C0"/>
                          </a:solidFill>
                          <a:latin typeface="Arial"/>
                          <a:ea typeface="Calibri"/>
                          <a:cs typeface="Times New Roman"/>
                        </a:rPr>
                        <a:t>ORMONE FOLLICOLO STIMOLANTE (FSH)</a:t>
                      </a:r>
                      <a:endParaRPr lang="it-IT" sz="2400" b="1" dirty="0">
                        <a:solidFill>
                          <a:srgbClr val="0070C0"/>
                        </a:solidFill>
                        <a:latin typeface="Calibri"/>
                        <a:ea typeface="Calibri"/>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it-IT" sz="2400" b="1" dirty="0">
                          <a:solidFill>
                            <a:srgbClr val="0070C0"/>
                          </a:solidFill>
                          <a:latin typeface="Arial"/>
                          <a:ea typeface="Calibri"/>
                          <a:cs typeface="Times New Roman"/>
                        </a:rPr>
                        <a:t>ORMONE LUTEINIZZANTE (LH)</a:t>
                      </a:r>
                      <a:endParaRPr lang="it-IT" sz="2400" b="1" dirty="0">
                        <a:solidFill>
                          <a:srgbClr val="0070C0"/>
                        </a:solidFill>
                        <a:latin typeface="Calibri"/>
                        <a:ea typeface="Calibri"/>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r>
              <a:tr h="2493427">
                <a:tc>
                  <a:txBody>
                    <a:bodyPr/>
                    <a:lstStyle/>
                    <a:p>
                      <a:pPr marR="47625">
                        <a:lnSpc>
                          <a:spcPct val="115000"/>
                        </a:lnSpc>
                        <a:spcAft>
                          <a:spcPts val="0"/>
                        </a:spcAft>
                      </a:pPr>
                      <a:r>
                        <a:rPr lang="it-IT" sz="2400" b="1" dirty="0">
                          <a:solidFill>
                            <a:srgbClr val="FF0000"/>
                          </a:solidFill>
                          <a:latin typeface="Arial"/>
                          <a:ea typeface="Times New Roman"/>
                          <a:cs typeface="Times New Roman"/>
                        </a:rPr>
                        <a:t>Questa gonadotropina </a:t>
                      </a:r>
                      <a:r>
                        <a:rPr lang="it-IT" sz="2400" dirty="0">
                          <a:latin typeface="Arial"/>
                          <a:ea typeface="Times New Roman"/>
                          <a:cs typeface="Times New Roman"/>
                        </a:rPr>
                        <a:t>favorisce, nell'uomo, la </a:t>
                      </a:r>
                      <a:r>
                        <a:rPr lang="it-IT" sz="2400" b="1" dirty="0">
                          <a:solidFill>
                            <a:srgbClr val="111111"/>
                          </a:solidFill>
                          <a:latin typeface="Arial"/>
                          <a:ea typeface="Times New Roman"/>
                          <a:cs typeface="Times New Roman"/>
                        </a:rPr>
                        <a:t>spermatogenesi</a:t>
                      </a:r>
                      <a:r>
                        <a:rPr lang="it-IT" sz="2400" dirty="0">
                          <a:latin typeface="Arial"/>
                          <a:ea typeface="Times New Roman"/>
                          <a:cs typeface="Times New Roman"/>
                        </a:rPr>
                        <a:t>, quel processo che porta alla formazione e maturazione degli </a:t>
                      </a:r>
                      <a:r>
                        <a:rPr lang="it-IT" sz="2400" u="none" dirty="0" smtClean="0">
                          <a:solidFill>
                            <a:schemeClr val="tx1"/>
                          </a:solidFill>
                          <a:latin typeface="Arial"/>
                          <a:ea typeface="Times New Roman"/>
                          <a:cs typeface="Times New Roman"/>
                        </a:rPr>
                        <a:t>spermatozoi.</a:t>
                      </a:r>
                      <a:endParaRPr lang="it-IT" sz="2400" u="none" dirty="0">
                        <a:solidFill>
                          <a:schemeClr val="tx1"/>
                        </a:solidFill>
                        <a:latin typeface="Calibri"/>
                        <a:ea typeface="Times New Roman"/>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a:txBody>
                    <a:bodyPr/>
                    <a:lstStyle/>
                    <a:p>
                      <a:pPr marR="47625">
                        <a:lnSpc>
                          <a:spcPct val="115000"/>
                        </a:lnSpc>
                        <a:spcAft>
                          <a:spcPts val="0"/>
                        </a:spcAft>
                      </a:pPr>
                      <a:r>
                        <a:rPr lang="it-IT" sz="2400" b="1" dirty="0">
                          <a:solidFill>
                            <a:srgbClr val="FF0000"/>
                          </a:solidFill>
                          <a:latin typeface="Arial"/>
                          <a:ea typeface="Times New Roman"/>
                          <a:cs typeface="Times New Roman"/>
                        </a:rPr>
                        <a:t>Stimola la produzione </a:t>
                      </a:r>
                      <a:r>
                        <a:rPr lang="it-IT" sz="2400" dirty="0">
                          <a:latin typeface="Arial"/>
                          <a:ea typeface="Times New Roman"/>
                          <a:cs typeface="Times New Roman"/>
                        </a:rPr>
                        <a:t>di </a:t>
                      </a:r>
                      <a:r>
                        <a:rPr lang="it-IT" sz="2400" b="1" dirty="0">
                          <a:solidFill>
                            <a:srgbClr val="111111"/>
                          </a:solidFill>
                          <a:latin typeface="Arial"/>
                          <a:ea typeface="Times New Roman"/>
                          <a:cs typeface="Times New Roman"/>
                        </a:rPr>
                        <a:t>testosterone</a:t>
                      </a:r>
                      <a:r>
                        <a:rPr lang="it-IT" sz="2400" dirty="0">
                          <a:latin typeface="Arial"/>
                          <a:ea typeface="Times New Roman"/>
                          <a:cs typeface="Times New Roman"/>
                        </a:rPr>
                        <a:t> da parte delle </a:t>
                      </a:r>
                      <a:r>
                        <a:rPr lang="it-IT" sz="2400" u="none" dirty="0">
                          <a:solidFill>
                            <a:schemeClr val="tx1"/>
                          </a:solidFill>
                          <a:latin typeface="Arial"/>
                          <a:ea typeface="Times New Roman"/>
                          <a:cs typeface="Times New Roman"/>
                        </a:rPr>
                        <a:t>cellule interstiziali del testicolo (dette cellule di </a:t>
                      </a:r>
                      <a:r>
                        <a:rPr lang="it-IT" sz="2400" u="none" dirty="0" err="1">
                          <a:solidFill>
                            <a:schemeClr val="tx1"/>
                          </a:solidFill>
                          <a:latin typeface="Arial"/>
                          <a:ea typeface="Times New Roman"/>
                          <a:cs typeface="Times New Roman"/>
                        </a:rPr>
                        <a:t>Leydig</a:t>
                      </a:r>
                      <a:r>
                        <a:rPr lang="it-IT" sz="2400" u="none" dirty="0">
                          <a:solidFill>
                            <a:schemeClr val="tx1"/>
                          </a:solidFill>
                          <a:latin typeface="Arial"/>
                          <a:ea typeface="Times New Roman"/>
                          <a:cs typeface="Times New Roman"/>
                        </a:rPr>
                        <a:t>). </a:t>
                      </a:r>
                      <a:r>
                        <a:rPr lang="it-IT" sz="2400" dirty="0">
                          <a:latin typeface="Arial"/>
                          <a:ea typeface="Times New Roman"/>
                          <a:cs typeface="Times New Roman"/>
                        </a:rPr>
                        <a:t>Per questo motivo, nel maschio, l'ormone </a:t>
                      </a:r>
                      <a:r>
                        <a:rPr lang="it-IT" sz="2400" dirty="0" err="1">
                          <a:latin typeface="Arial"/>
                          <a:ea typeface="Times New Roman"/>
                          <a:cs typeface="Times New Roman"/>
                        </a:rPr>
                        <a:t>luteinizzante</a:t>
                      </a:r>
                      <a:r>
                        <a:rPr lang="it-IT" sz="2400" dirty="0">
                          <a:latin typeface="Arial"/>
                          <a:ea typeface="Times New Roman"/>
                          <a:cs typeface="Times New Roman"/>
                        </a:rPr>
                        <a:t> assume il nome </a:t>
                      </a:r>
                      <a:r>
                        <a:rPr lang="it-IT" sz="2400" b="1" dirty="0">
                          <a:latin typeface="Arial"/>
                          <a:ea typeface="Times New Roman"/>
                          <a:cs typeface="Times New Roman"/>
                        </a:rPr>
                        <a:t>ICSH</a:t>
                      </a:r>
                      <a:r>
                        <a:rPr lang="it-IT" sz="2400" dirty="0">
                          <a:latin typeface="Arial"/>
                          <a:ea typeface="Times New Roman"/>
                          <a:cs typeface="Times New Roman"/>
                        </a:rPr>
                        <a:t> </a:t>
                      </a:r>
                      <a:r>
                        <a:rPr lang="it-IT" sz="2400" dirty="0" smtClean="0">
                          <a:latin typeface="Arial"/>
                          <a:ea typeface="Times New Roman"/>
                          <a:cs typeface="Times New Roman"/>
                        </a:rPr>
                        <a:t>(</a:t>
                      </a:r>
                      <a:r>
                        <a:rPr lang="it-IT" sz="2400" dirty="0" err="1" smtClean="0">
                          <a:latin typeface="Arial"/>
                          <a:ea typeface="Times New Roman"/>
                          <a:cs typeface="Times New Roman"/>
                        </a:rPr>
                        <a:t>Interstitial</a:t>
                      </a:r>
                      <a:r>
                        <a:rPr lang="it-IT" sz="2400" dirty="0" smtClean="0">
                          <a:latin typeface="Arial"/>
                          <a:ea typeface="Times New Roman"/>
                          <a:cs typeface="Times New Roman"/>
                        </a:rPr>
                        <a:t> </a:t>
                      </a:r>
                      <a:r>
                        <a:rPr lang="it-IT" sz="2400" dirty="0" err="1">
                          <a:latin typeface="Arial"/>
                          <a:ea typeface="Times New Roman"/>
                          <a:cs typeface="Times New Roman"/>
                        </a:rPr>
                        <a:t>Cell</a:t>
                      </a:r>
                      <a:r>
                        <a:rPr lang="it-IT" sz="2400" dirty="0">
                          <a:latin typeface="Arial"/>
                          <a:ea typeface="Times New Roman"/>
                          <a:cs typeface="Times New Roman"/>
                        </a:rPr>
                        <a:t> </a:t>
                      </a:r>
                      <a:r>
                        <a:rPr lang="it-IT" sz="2400" dirty="0" err="1">
                          <a:latin typeface="Arial"/>
                          <a:ea typeface="Times New Roman"/>
                          <a:cs typeface="Times New Roman"/>
                        </a:rPr>
                        <a:t>Stimulating</a:t>
                      </a:r>
                      <a:r>
                        <a:rPr lang="it-IT" sz="2400" dirty="0">
                          <a:latin typeface="Arial"/>
                          <a:ea typeface="Times New Roman"/>
                          <a:cs typeface="Times New Roman"/>
                        </a:rPr>
                        <a:t> </a:t>
                      </a:r>
                      <a:r>
                        <a:rPr lang="it-IT" sz="2400" dirty="0" err="1">
                          <a:latin typeface="Arial"/>
                          <a:ea typeface="Times New Roman"/>
                          <a:cs typeface="Times New Roman"/>
                        </a:rPr>
                        <a:t>Hormone</a:t>
                      </a:r>
                      <a:r>
                        <a:rPr lang="it-IT" sz="2400" dirty="0">
                          <a:latin typeface="Arial"/>
                          <a:ea typeface="Times New Roman"/>
                          <a:cs typeface="Times New Roman"/>
                        </a:rPr>
                        <a:t>).</a:t>
                      </a:r>
                      <a:endParaRPr lang="it-IT" sz="2400" dirty="0">
                        <a:latin typeface="Calibri"/>
                        <a:ea typeface="Times New Roman"/>
                        <a:cs typeface="Times New Roman"/>
                      </a:endParaRPr>
                    </a:p>
                  </a:txBody>
                  <a:tcPr marL="38100" marR="38100" marT="38100" marB="381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11</a:t>
            </a:fld>
            <a:endParaRPr lang="it-IT"/>
          </a:p>
        </p:txBody>
      </p:sp>
      <p:sp>
        <p:nvSpPr>
          <p:cNvPr id="8" name="CasellaDiTesto 7"/>
          <p:cNvSpPr txBox="1"/>
          <p:nvPr/>
        </p:nvSpPr>
        <p:spPr>
          <a:xfrm>
            <a:off x="1619672" y="836712"/>
            <a:ext cx="5904656" cy="830997"/>
          </a:xfrm>
          <a:prstGeom prst="rect">
            <a:avLst/>
          </a:prstGeom>
          <a:noFill/>
        </p:spPr>
        <p:txBody>
          <a:bodyPr wrap="square" rtlCol="0">
            <a:spAutoFit/>
          </a:bodyPr>
          <a:lstStyle/>
          <a:p>
            <a:pPr algn="ctr"/>
            <a:r>
              <a:rPr lang="it-IT" sz="2400" b="1" dirty="0" smtClean="0">
                <a:solidFill>
                  <a:srgbClr val="0070C0"/>
                </a:solidFill>
              </a:rPr>
              <a:t>Schema rilascio delle </a:t>
            </a:r>
            <a:r>
              <a:rPr lang="it-IT" sz="2400" b="1" dirty="0" err="1" smtClean="0">
                <a:solidFill>
                  <a:srgbClr val="0070C0"/>
                </a:solidFill>
              </a:rPr>
              <a:t>delle</a:t>
            </a:r>
            <a:r>
              <a:rPr lang="it-IT" sz="2400" b="1" dirty="0" smtClean="0">
                <a:solidFill>
                  <a:srgbClr val="0070C0"/>
                </a:solidFill>
              </a:rPr>
              <a:t> Gonadotropine nell’uomo</a:t>
            </a:r>
            <a:endParaRPr lang="it-IT" sz="2400" b="1" dirty="0">
              <a:solidFill>
                <a:srgbClr val="0070C0"/>
              </a:solidFill>
            </a:endParaRPr>
          </a:p>
        </p:txBody>
      </p:sp>
      <p:pic>
        <p:nvPicPr>
          <p:cNvPr id="9" name="Immagine 8" descr="Produzione di Testosterone nei Testicoli"/>
          <p:cNvPicPr/>
          <p:nvPr/>
        </p:nvPicPr>
        <p:blipFill>
          <a:blip r:embed="rId2" cstate="print"/>
          <a:srcRect/>
          <a:stretch>
            <a:fillRect/>
          </a:stretch>
        </p:blipFill>
        <p:spPr bwMode="auto">
          <a:xfrm>
            <a:off x="1187624" y="1333500"/>
            <a:ext cx="6768751" cy="5047828"/>
          </a:xfrm>
          <a:prstGeom prst="rect">
            <a:avLst/>
          </a:prstGeom>
          <a:noFill/>
          <a:ln w="25400">
            <a:solidFill>
              <a:schemeClr val="accent1"/>
            </a:solidFill>
            <a:miter lim="800000"/>
            <a:headEnd/>
            <a:tailEnd/>
          </a:ln>
        </p:spPr>
      </p:pic>
      <p:sp>
        <p:nvSpPr>
          <p:cNvPr id="10" name="Ritorno 9">
            <a:hlinkClick r:id="rId3" action="ppaction://hlinksldjump" highlightClick="1"/>
          </p:cNvPr>
          <p:cNvSpPr/>
          <p:nvPr/>
        </p:nvSpPr>
        <p:spPr>
          <a:xfrm>
            <a:off x="8172400" y="5013176"/>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770537"/>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a:t>
            </a:r>
            <a:r>
              <a:rPr lang="it-IT" sz="1600" b="1" dirty="0" err="1" smtClean="0">
                <a:solidFill>
                  <a:srgbClr val="FF0000"/>
                </a:solidFill>
              </a:rPr>
              <a:t>inibina</a:t>
            </a:r>
            <a:r>
              <a:rPr lang="it-IT" sz="1600" b="1" dirty="0" smtClean="0">
                <a:solidFill>
                  <a:srgbClr val="FF0000"/>
                </a:solidFill>
              </a:rPr>
              <a:t> è un ormone</a:t>
            </a:r>
            <a:r>
              <a:rPr lang="it-IT" sz="1600" dirty="0" smtClean="0"/>
              <a:t> </a:t>
            </a:r>
            <a:r>
              <a:rPr lang="it-IT" sz="1600" dirty="0" err="1" smtClean="0"/>
              <a:t>glico-proteico</a:t>
            </a:r>
            <a:r>
              <a:rPr lang="it-IT" sz="1600" dirty="0" smtClean="0"/>
              <a:t> </a:t>
            </a:r>
            <a:r>
              <a:rPr lang="it-IT" sz="1600" dirty="0" err="1" smtClean="0"/>
              <a:t>eterodimerico</a:t>
            </a:r>
            <a:r>
              <a:rPr lang="it-IT" sz="1600" dirty="0" smtClean="0"/>
              <a:t> secreto dalle cellule del Sertoli nei testicoli che inibisce la produzione dell'ormone follicolo-stimolante (FSH) che agisce indirettamente sullo sviluppo dei gameti maschili; nelle cellule granulose delle ovaie invece partecipa alla regolazione del ciclo mestruale.</a:t>
            </a:r>
          </a:p>
          <a:p>
            <a:pPr algn="just"/>
            <a:r>
              <a:rPr lang="it-IT" sz="1600" b="1" dirty="0" smtClean="0">
                <a:solidFill>
                  <a:srgbClr val="FF0000"/>
                </a:solidFill>
              </a:rPr>
              <a:t>L'</a:t>
            </a:r>
            <a:r>
              <a:rPr lang="it-IT" sz="1600" b="1" dirty="0" err="1" smtClean="0">
                <a:solidFill>
                  <a:srgbClr val="FF0000"/>
                </a:solidFill>
              </a:rPr>
              <a:t>Inibina-A</a:t>
            </a:r>
            <a:r>
              <a:rPr lang="it-IT" sz="1600" dirty="0" smtClean="0"/>
              <a:t> consiste di una </a:t>
            </a:r>
            <a:r>
              <a:rPr lang="it-IT" sz="1600" dirty="0" err="1" smtClean="0"/>
              <a:t>subunità</a:t>
            </a:r>
            <a:r>
              <a:rPr lang="it-IT" sz="1600" dirty="0" smtClean="0"/>
              <a:t> </a:t>
            </a:r>
            <a:r>
              <a:rPr lang="it-IT" sz="1600" i="1" dirty="0" smtClean="0"/>
              <a:t>alfa</a:t>
            </a:r>
            <a:r>
              <a:rPr lang="it-IT" sz="1600" dirty="0" smtClean="0"/>
              <a:t> e di una </a:t>
            </a:r>
            <a:r>
              <a:rPr lang="it-IT" sz="1600" dirty="0" err="1" smtClean="0"/>
              <a:t>subunità</a:t>
            </a:r>
            <a:r>
              <a:rPr lang="it-IT" sz="1600" dirty="0" smtClean="0"/>
              <a:t> </a:t>
            </a:r>
            <a:r>
              <a:rPr lang="it-IT" sz="1600" i="1" dirty="0" smtClean="0"/>
              <a:t>beta</a:t>
            </a:r>
            <a:r>
              <a:rPr lang="it-IT" sz="1600" dirty="0" smtClean="0"/>
              <a:t>-A mentre l'</a:t>
            </a:r>
            <a:r>
              <a:rPr lang="it-IT" sz="1600" dirty="0" err="1" smtClean="0"/>
              <a:t>Inibina-B</a:t>
            </a:r>
            <a:r>
              <a:rPr lang="it-IT" sz="1600" dirty="0" smtClean="0"/>
              <a:t> consta di una </a:t>
            </a:r>
            <a:r>
              <a:rPr lang="it-IT" sz="1600" dirty="0" err="1" smtClean="0"/>
              <a:t>subunità</a:t>
            </a:r>
            <a:r>
              <a:rPr lang="it-IT" sz="1600" dirty="0" smtClean="0"/>
              <a:t> </a:t>
            </a:r>
            <a:r>
              <a:rPr lang="it-IT" sz="1600" i="1" dirty="0" smtClean="0"/>
              <a:t>alfa</a:t>
            </a:r>
            <a:r>
              <a:rPr lang="it-IT" sz="1600" dirty="0" smtClean="0"/>
              <a:t> e di una </a:t>
            </a:r>
            <a:r>
              <a:rPr lang="it-IT" sz="1600" dirty="0" err="1" smtClean="0"/>
              <a:t>subunità</a:t>
            </a:r>
            <a:r>
              <a:rPr lang="it-IT" sz="1600" dirty="0" smtClean="0"/>
              <a:t> </a:t>
            </a:r>
            <a:r>
              <a:rPr lang="it-IT" sz="1600" i="1" dirty="0" smtClean="0"/>
              <a:t>beta</a:t>
            </a:r>
            <a:r>
              <a:rPr lang="it-IT" sz="1600" dirty="0" smtClean="0"/>
              <a:t>-B.</a:t>
            </a:r>
          </a:p>
          <a:p>
            <a:pPr algn="just"/>
            <a:r>
              <a:rPr lang="it-IT" sz="1600" b="1" dirty="0" smtClean="0">
                <a:solidFill>
                  <a:srgbClr val="FF0000"/>
                </a:solidFill>
              </a:rPr>
              <a:t>In circolo è possibile riscontrare </a:t>
            </a:r>
            <a:r>
              <a:rPr lang="it-IT" sz="1600" dirty="0" smtClean="0"/>
              <a:t>sia molecole </a:t>
            </a:r>
            <a:r>
              <a:rPr lang="it-IT" sz="1600" dirty="0" err="1" smtClean="0"/>
              <a:t>dimeriche</a:t>
            </a:r>
            <a:r>
              <a:rPr lang="it-IT" sz="1600" dirty="0" smtClean="0"/>
              <a:t> di </a:t>
            </a:r>
            <a:r>
              <a:rPr lang="it-IT" sz="1600" dirty="0" err="1" smtClean="0"/>
              <a:t>Inibina</a:t>
            </a:r>
            <a:r>
              <a:rPr lang="it-IT" sz="1600" dirty="0" smtClean="0"/>
              <a:t> A e B sia le loro </a:t>
            </a:r>
            <a:r>
              <a:rPr lang="it-IT" sz="1600" dirty="0" err="1" smtClean="0"/>
              <a:t>subunità</a:t>
            </a:r>
            <a:r>
              <a:rPr lang="it-IT" sz="1600" dirty="0" smtClean="0"/>
              <a:t> libere ma soltanto le prime sono biologicamente attive.</a:t>
            </a:r>
          </a:p>
          <a:p>
            <a:pPr algn="just"/>
            <a:r>
              <a:rPr lang="it-IT" sz="1600" b="1" dirty="0" smtClean="0">
                <a:solidFill>
                  <a:srgbClr val="FF0000"/>
                </a:solidFill>
              </a:rPr>
              <a:t>L'</a:t>
            </a:r>
            <a:r>
              <a:rPr lang="it-IT" sz="1600" b="1" dirty="0" err="1" smtClean="0">
                <a:solidFill>
                  <a:srgbClr val="FF0000"/>
                </a:solidFill>
              </a:rPr>
              <a:t>inibina</a:t>
            </a:r>
            <a:r>
              <a:rPr lang="it-IT" sz="1600" b="1" dirty="0" smtClean="0">
                <a:solidFill>
                  <a:srgbClr val="FF0000"/>
                </a:solidFill>
              </a:rPr>
              <a:t> A</a:t>
            </a:r>
            <a:r>
              <a:rPr lang="it-IT" sz="1600" dirty="0" smtClean="0"/>
              <a:t>, riscontrabile solamente nella donna con l'arrivo del menarca, è secreta dal corpo luteo, ed ha azione di feedback negativo sulla produzione ipofisaria di FSH: l'</a:t>
            </a:r>
            <a:r>
              <a:rPr lang="it-IT" sz="1600" dirty="0" err="1" smtClean="0"/>
              <a:t>inibina</a:t>
            </a:r>
            <a:r>
              <a:rPr lang="it-IT" sz="1600" dirty="0" smtClean="0"/>
              <a:t> A è dunque dosabile nella fase </a:t>
            </a:r>
            <a:r>
              <a:rPr lang="it-IT" sz="1600" dirty="0" err="1" smtClean="0"/>
              <a:t>luteale</a:t>
            </a:r>
            <a:r>
              <a:rPr lang="it-IT" sz="1600" dirty="0" smtClean="0"/>
              <a:t> tardiva del ciclo mestruale. </a:t>
            </a:r>
          </a:p>
          <a:p>
            <a:pPr algn="just"/>
            <a:r>
              <a:rPr lang="it-IT" sz="1600" b="1" dirty="0" smtClean="0">
                <a:solidFill>
                  <a:srgbClr val="FF0000"/>
                </a:solidFill>
              </a:rPr>
              <a:t>L'</a:t>
            </a:r>
            <a:r>
              <a:rPr lang="it-IT" sz="1600" b="1" dirty="0" err="1" smtClean="0">
                <a:solidFill>
                  <a:srgbClr val="FF0000"/>
                </a:solidFill>
              </a:rPr>
              <a:t>inibina</a:t>
            </a:r>
            <a:r>
              <a:rPr lang="it-IT" sz="1600" b="1" dirty="0" smtClean="0">
                <a:solidFill>
                  <a:srgbClr val="FF0000"/>
                </a:solidFill>
              </a:rPr>
              <a:t> B</a:t>
            </a:r>
            <a:r>
              <a:rPr lang="it-IT" sz="1600" dirty="0" smtClean="0"/>
              <a:t>, secreta sia nell'uomo che nella donna, ha azione </a:t>
            </a:r>
            <a:r>
              <a:rPr lang="it-IT" sz="1600" dirty="0" err="1" smtClean="0"/>
              <a:t>maturativa</a:t>
            </a:r>
            <a:r>
              <a:rPr lang="it-IT" sz="1600" dirty="0" smtClean="0"/>
              <a:t> sulla gonade, prodotta dalle cellule del Sertoli (uomo) e dalle cellule della granulosa (donna): nell'uomo controlla la spermatogenesi con un feedback negativo sull'FSH, mentre nella donna la capacità di maturazione di un follicolo nell'ovaio. In entrambi i casi, l'</a:t>
            </a:r>
            <a:r>
              <a:rPr lang="it-IT" sz="1600" dirty="0" err="1" smtClean="0"/>
              <a:t>inibina</a:t>
            </a:r>
            <a:r>
              <a:rPr lang="it-IT" sz="1600" dirty="0" smtClean="0"/>
              <a:t> B è considerata come </a:t>
            </a:r>
            <a:r>
              <a:rPr lang="it-IT" sz="1600" dirty="0" err="1" smtClean="0"/>
              <a:t>marker</a:t>
            </a:r>
            <a:r>
              <a:rPr lang="it-IT" sz="1600" dirty="0" smtClean="0"/>
              <a:t> di riserva follicolare (nella donna) e nella funzionalità </a:t>
            </a:r>
            <a:r>
              <a:rPr lang="it-IT" sz="1600" dirty="0" err="1" smtClean="0"/>
              <a:t>spermatogenica</a:t>
            </a:r>
            <a:r>
              <a:rPr lang="it-IT" sz="1600" dirty="0" smtClean="0"/>
              <a:t> nell'uomo: difatti, se l'</a:t>
            </a:r>
            <a:r>
              <a:rPr lang="it-IT" sz="1600" dirty="0" err="1" smtClean="0"/>
              <a:t>inibina</a:t>
            </a:r>
            <a:r>
              <a:rPr lang="it-IT" sz="1600" dirty="0" smtClean="0"/>
              <a:t> B non svolgesse azione feedback-negativa sulla produzione ipofisaria di FSH, né la maturazione dei follicoli, né la spermatogenesi sarebbero correttamente controllate poiché l'FSH ha di per sé un feedback-positivo.</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12</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L’ormone </a:t>
            </a:r>
            <a:r>
              <a:rPr lang="it-IT" sz="2400" b="1" dirty="0" err="1" smtClean="0">
                <a:solidFill>
                  <a:srgbClr val="0070C0"/>
                </a:solidFill>
              </a:rPr>
              <a:t>inibina</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13</a:t>
            </a:fld>
            <a:endParaRPr lang="it-IT" dirty="0"/>
          </a:p>
        </p:txBody>
      </p:sp>
      <p:sp>
        <p:nvSpPr>
          <p:cNvPr id="8" name="CasellaDiTesto 7"/>
          <p:cNvSpPr txBox="1"/>
          <p:nvPr/>
        </p:nvSpPr>
        <p:spPr>
          <a:xfrm>
            <a:off x="2267744" y="908720"/>
            <a:ext cx="4608512" cy="400110"/>
          </a:xfrm>
          <a:prstGeom prst="rect">
            <a:avLst/>
          </a:prstGeom>
          <a:noFill/>
        </p:spPr>
        <p:txBody>
          <a:bodyPr wrap="square" rtlCol="0">
            <a:spAutoFit/>
          </a:bodyPr>
          <a:lstStyle/>
          <a:p>
            <a:pPr algn="ctr"/>
            <a:r>
              <a:rPr lang="it-IT" sz="2000" b="1" dirty="0" smtClean="0">
                <a:solidFill>
                  <a:srgbClr val="0070C0"/>
                </a:solidFill>
              </a:rPr>
              <a:t>L’ormone </a:t>
            </a:r>
            <a:r>
              <a:rPr lang="it-IT" sz="2000" b="1" dirty="0" err="1" smtClean="0">
                <a:solidFill>
                  <a:srgbClr val="0070C0"/>
                </a:solidFill>
              </a:rPr>
              <a:t>inibina</a:t>
            </a:r>
            <a:endParaRPr lang="it-IT" sz="2000" b="1" dirty="0">
              <a:solidFill>
                <a:srgbClr val="0070C0"/>
              </a:solidFill>
            </a:endParaRPr>
          </a:p>
        </p:txBody>
      </p:sp>
      <p:pic>
        <p:nvPicPr>
          <p:cNvPr id="40962" name="Picture 2" descr="C:\Users\Master\Desktop\Ultime foto\INIBINA.png"/>
          <p:cNvPicPr>
            <a:picLocks noChangeAspect="1" noChangeArrowheads="1"/>
          </p:cNvPicPr>
          <p:nvPr/>
        </p:nvPicPr>
        <p:blipFill>
          <a:blip r:embed="rId2" cstate="print"/>
          <a:srcRect/>
          <a:stretch>
            <a:fillRect/>
          </a:stretch>
        </p:blipFill>
        <p:spPr bwMode="auto">
          <a:xfrm>
            <a:off x="4829074" y="1340768"/>
            <a:ext cx="3992107" cy="5085184"/>
          </a:xfrm>
          <a:prstGeom prst="rect">
            <a:avLst/>
          </a:prstGeom>
          <a:noFill/>
        </p:spPr>
      </p:pic>
      <p:pic>
        <p:nvPicPr>
          <p:cNvPr id="9" name="Immagine 8" descr="https://upload.wikimedia.org/wikipedia/commons/thumb/5/52/Activin_inhibin.png/330px-Activin_inhibin.png">
            <a:hlinkClick r:id="rId3"/>
          </p:cNvPr>
          <p:cNvPicPr/>
          <p:nvPr/>
        </p:nvPicPr>
        <p:blipFill>
          <a:blip r:embed="rId4" cstate="print"/>
          <a:srcRect/>
          <a:stretch>
            <a:fillRect/>
          </a:stretch>
        </p:blipFill>
        <p:spPr bwMode="auto">
          <a:xfrm>
            <a:off x="251520" y="2420888"/>
            <a:ext cx="4392488" cy="2448272"/>
          </a:xfrm>
          <a:prstGeom prst="rect">
            <a:avLst/>
          </a:prstGeom>
          <a:noFill/>
          <a:ln w="25400">
            <a:solidFill>
              <a:schemeClr val="accent1"/>
            </a:solidFill>
            <a:miter lim="800000"/>
            <a:headEnd/>
            <a:tailEnd/>
          </a:ln>
        </p:spPr>
      </p:pic>
      <p:sp>
        <p:nvSpPr>
          <p:cNvPr id="10" name="Ritorno 9">
            <a:hlinkClick r:id="rId5" action="ppaction://hlinksldjump" highlightClick="1"/>
          </p:cNvPr>
          <p:cNvSpPr/>
          <p:nvPr/>
        </p:nvSpPr>
        <p:spPr>
          <a:xfrm>
            <a:off x="8028384" y="4869160"/>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0962"/>
                                        </p:tgtEl>
                                        <p:attrNameLst>
                                          <p:attrName>style.visibility</p:attrName>
                                        </p:attrNameLst>
                                      </p:cBhvr>
                                      <p:to>
                                        <p:strVal val="visible"/>
                                      </p:to>
                                    </p:set>
                                    <p:animEffect transition="in" filter="wheel(4)">
                                      <p:cBhvr>
                                        <p:cTn id="16" dur="2000"/>
                                        <p:tgtEl>
                                          <p:spTgt spid="4096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3600" b="1" dirty="0">
              <a:solidFill>
                <a:srgbClr val="FF0000"/>
              </a:solidFill>
            </a:endParaRPr>
          </a:p>
        </p:txBody>
      </p:sp>
      <p:sp>
        <p:nvSpPr>
          <p:cNvPr id="4" name="CasellaDiTesto 3"/>
          <p:cNvSpPr txBox="1"/>
          <p:nvPr/>
        </p:nvSpPr>
        <p:spPr>
          <a:xfrm>
            <a:off x="395536" y="1340769"/>
            <a:ext cx="8352928" cy="5016758"/>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E’ una struttura anatomica </a:t>
            </a:r>
            <a:r>
              <a:rPr lang="it-IT" sz="1600" dirty="0" smtClean="0"/>
              <a:t>situata appena sotto la vescica, davanti al retto. Le dimensioni e la morfologia sono simili a quelle di una castagna.</a:t>
            </a:r>
          </a:p>
          <a:p>
            <a:pPr algn="just"/>
            <a:r>
              <a:rPr lang="it-IT" sz="1600" b="1" dirty="0" smtClean="0">
                <a:solidFill>
                  <a:srgbClr val="FF0000"/>
                </a:solidFill>
              </a:rPr>
              <a:t>Attraverso la prostata </a:t>
            </a:r>
            <a:r>
              <a:rPr lang="it-IT" sz="1600" dirty="0" smtClean="0"/>
              <a:t>decorre l'uretra, quel canale che porta all'esterno le urine ed il liquido seminale.</a:t>
            </a:r>
          </a:p>
          <a:p>
            <a:pPr algn="just"/>
            <a:r>
              <a:rPr lang="it-IT" sz="1600" b="1" dirty="0" smtClean="0">
                <a:solidFill>
                  <a:srgbClr val="FF0000"/>
                </a:solidFill>
              </a:rPr>
              <a:t>In prossimità della prostata </a:t>
            </a:r>
            <a:r>
              <a:rPr lang="it-IT" sz="1600" dirty="0" smtClean="0"/>
              <a:t>ci sono importanti muscoli, chiamati sfinteri, che intervengono attivamente nella minzion</a:t>
            </a:r>
            <a:r>
              <a:rPr lang="it-IT" sz="1600" u="sng" dirty="0" smtClean="0"/>
              <a:t>e</a:t>
            </a:r>
            <a:r>
              <a:rPr lang="it-IT" sz="1600" dirty="0" smtClean="0"/>
              <a:t> e nella stessa eiaculazione. Contraendosi, sono in grado di interrompere il flusso di urina e di favorire l'espulsione dello sperma al momento dell'orgasmo.</a:t>
            </a:r>
          </a:p>
          <a:p>
            <a:pPr algn="just"/>
            <a:r>
              <a:rPr lang="it-IT" sz="1600" b="1" dirty="0" smtClean="0">
                <a:solidFill>
                  <a:srgbClr val="FF0000"/>
                </a:solidFill>
              </a:rPr>
              <a:t>La prostata, come tutte le ghiandole</a:t>
            </a:r>
            <a:r>
              <a:rPr lang="it-IT" sz="1600" dirty="0" smtClean="0"/>
              <a:t>, ha la funzione di produrre e secernere sostanze utili all'organismo. Nello specifico, essa interviene nella sintesi e nella secrezione di un liquido particolare, detto liquido prostatico, che al momento dell'eiaculazione si riversa nell'uretra, combinandosi ad altri secreti. </a:t>
            </a:r>
          </a:p>
          <a:p>
            <a:pPr algn="just"/>
            <a:r>
              <a:rPr lang="it-IT" sz="1600" b="1" dirty="0" smtClean="0">
                <a:solidFill>
                  <a:srgbClr val="FF0000"/>
                </a:solidFill>
              </a:rPr>
              <a:t>L'insieme di tutte queste componenti </a:t>
            </a:r>
            <a:r>
              <a:rPr lang="it-IT" sz="1600" dirty="0" smtClean="0"/>
              <a:t>dà origine al liquido seminale, che fuoriesce dal pene al culmine dell'atto sessuale (eiaculazione).</a:t>
            </a:r>
          </a:p>
          <a:p>
            <a:pPr algn="just"/>
            <a:r>
              <a:rPr lang="it-IT" sz="1600" b="1" dirty="0" smtClean="0">
                <a:solidFill>
                  <a:srgbClr val="FF0000"/>
                </a:solidFill>
              </a:rPr>
              <a:t>Gli spermatozoi prodotti nei tubuli seminiferi dei testicoli</a:t>
            </a:r>
            <a:r>
              <a:rPr lang="it-IT" sz="1600" dirty="0" smtClean="0"/>
              <a:t>, beneficiano del liquido prostatico, il quale serve per aumentarne sopravivenza e motilità. Lo sperma, o liquido seminale, contiene infatti numerosi componenti con funzione tampone (per neutralizzare l'ambiente acido della vagina), lubrificante e nutriente. </a:t>
            </a:r>
          </a:p>
          <a:p>
            <a:pPr algn="just"/>
            <a:r>
              <a:rPr lang="it-IT" sz="1600" b="1" dirty="0" smtClean="0">
                <a:solidFill>
                  <a:srgbClr val="FF0000"/>
                </a:solidFill>
              </a:rPr>
              <a:t>Oltre alla prostata</a:t>
            </a:r>
            <a:r>
              <a:rPr lang="it-IT" sz="1600" dirty="0" smtClean="0"/>
              <a:t>, partecipano alla formazione del liquido seminale altre ghiandole accessorie: le bulbo uretrali e le vescicole seminali. Nel loro insieme le secrezioni prostatiche costituiscono circa il 99% del volume spermatico.</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14</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prostata</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15</a:t>
            </a:fld>
            <a:endParaRPr lang="it-IT"/>
          </a:p>
        </p:txBody>
      </p:sp>
      <p:pic>
        <p:nvPicPr>
          <p:cNvPr id="38914" name="Picture 2" descr="C:\Users\Master\Desktop\Ultime foto\prostata2.jpg"/>
          <p:cNvPicPr>
            <a:picLocks noChangeAspect="1" noChangeArrowheads="1"/>
          </p:cNvPicPr>
          <p:nvPr/>
        </p:nvPicPr>
        <p:blipFill>
          <a:blip r:embed="rId2" cstate="print"/>
          <a:srcRect/>
          <a:stretch>
            <a:fillRect/>
          </a:stretch>
        </p:blipFill>
        <p:spPr bwMode="auto">
          <a:xfrm>
            <a:off x="1619672" y="836711"/>
            <a:ext cx="5976664" cy="5949497"/>
          </a:xfrm>
          <a:prstGeom prst="rect">
            <a:avLst/>
          </a:prstGeom>
          <a:noFill/>
        </p:spPr>
      </p:pic>
      <p:sp>
        <p:nvSpPr>
          <p:cNvPr id="9" name="Ritorno 8">
            <a:hlinkClick r:id="rId3" action="ppaction://hlinksldjump" highlightClick="1"/>
          </p:cNvPr>
          <p:cNvSpPr/>
          <p:nvPr/>
        </p:nvSpPr>
        <p:spPr>
          <a:xfrm>
            <a:off x="7956376"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heel(4)">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4247317"/>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Fanno parte dell'apparato genitale maschile</a:t>
            </a:r>
            <a:r>
              <a:rPr lang="it-IT" dirty="0" smtClean="0"/>
              <a:t>, in genere viene così denominato negli animali cordati dove rappresenta la gonade maschile.</a:t>
            </a:r>
          </a:p>
          <a:p>
            <a:pPr algn="just"/>
            <a:r>
              <a:rPr lang="it-IT" b="1" dirty="0" smtClean="0">
                <a:solidFill>
                  <a:srgbClr val="FF0000"/>
                </a:solidFill>
              </a:rPr>
              <a:t>Nei mammiferi </a:t>
            </a:r>
            <a:r>
              <a:rPr lang="it-IT" dirty="0" smtClean="0"/>
              <a:t>ha la funzione principale di produrre gli spermatozoi (la parte dello sperma deputata alla fecondazione) e alcuni ormoni fra i quali il testosterone.</a:t>
            </a:r>
          </a:p>
          <a:p>
            <a:pPr algn="just"/>
            <a:r>
              <a:rPr lang="it-IT" b="1" dirty="0" smtClean="0">
                <a:solidFill>
                  <a:srgbClr val="FF0000"/>
                </a:solidFill>
              </a:rPr>
              <a:t>I testicoli hanno due funzioni: </a:t>
            </a:r>
            <a:r>
              <a:rPr lang="it-IT" dirty="0" smtClean="0"/>
              <a:t>la </a:t>
            </a:r>
            <a:r>
              <a:rPr lang="it-IT" b="1" dirty="0" smtClean="0"/>
              <a:t>produzione degli spermatozoi</a:t>
            </a:r>
            <a:r>
              <a:rPr lang="it-IT" dirty="0" smtClean="0"/>
              <a:t> dal momento della pubertà sino alla morte, e la </a:t>
            </a:r>
            <a:r>
              <a:rPr lang="it-IT" b="1" dirty="0" smtClean="0"/>
              <a:t>produzione degli ormoni sessuali maschili chiamati androgeni</a:t>
            </a:r>
            <a:r>
              <a:rPr lang="it-IT" dirty="0" smtClean="0"/>
              <a:t>, </a:t>
            </a:r>
            <a:r>
              <a:rPr lang="it-IT" b="1" dirty="0" smtClean="0"/>
              <a:t>tra i quali il testosterone</a:t>
            </a:r>
            <a:r>
              <a:rPr lang="it-IT" dirty="0" smtClean="0"/>
              <a:t> è il più importante. </a:t>
            </a:r>
          </a:p>
          <a:p>
            <a:pPr algn="just"/>
            <a:r>
              <a:rPr lang="it-IT" b="1" dirty="0" smtClean="0">
                <a:solidFill>
                  <a:srgbClr val="FF0000"/>
                </a:solidFill>
              </a:rPr>
              <a:t>La produzione degli ormoni </a:t>
            </a:r>
            <a:r>
              <a:rPr lang="it-IT" dirty="0" smtClean="0"/>
              <a:t>da parte dei testicoli è evidente fin dalla nascita, ma aumenta enormemente intorno alla pubertà e si mantiene ad alto livello per tutta l'età adulta fino a manifestare una diminuzione durante gli ultimi anni di vita.</a:t>
            </a:r>
          </a:p>
          <a:p>
            <a:pPr algn="just"/>
            <a:r>
              <a:rPr lang="it-IT" b="1" dirty="0" smtClean="0">
                <a:solidFill>
                  <a:srgbClr val="FF0000"/>
                </a:solidFill>
              </a:rPr>
              <a:t>Durante l'eccitazione sessuale</a:t>
            </a:r>
            <a:r>
              <a:rPr lang="it-IT" dirty="0" smtClean="0"/>
              <a:t> i testicoli aumentano di grandezza. Il sangue riempie i vasi sanguigni che si trovano in essi causando il loro ingrandimento. </a:t>
            </a:r>
          </a:p>
          <a:p>
            <a:pPr algn="just"/>
            <a:r>
              <a:rPr lang="it-IT" b="1" dirty="0" smtClean="0">
                <a:solidFill>
                  <a:srgbClr val="FF0000"/>
                </a:solidFill>
              </a:rPr>
              <a:t>Dopo l'eiaculazione</a:t>
            </a:r>
            <a:r>
              <a:rPr lang="it-IT" dirty="0" smtClean="0"/>
              <a:t> essi tornano alle loro normali dimensioni. Subito prima dell'eiaculazione i testicoli vengono tratti molto vicini al corpo. Dopo l'eiaculazione essi ritornano alla loro posizione usuale nello scroto.</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16</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I testicoli</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17</a:t>
            </a:fld>
            <a:endParaRPr lang="it-IT"/>
          </a:p>
        </p:txBody>
      </p:sp>
      <p:pic>
        <p:nvPicPr>
          <p:cNvPr id="1026" name="Picture 2" descr="C:\Users\Master\Desktop\testicolo1.jpg"/>
          <p:cNvPicPr>
            <a:picLocks noChangeAspect="1" noChangeArrowheads="1"/>
          </p:cNvPicPr>
          <p:nvPr/>
        </p:nvPicPr>
        <p:blipFill>
          <a:blip r:embed="rId2" cstate="print"/>
          <a:srcRect/>
          <a:stretch>
            <a:fillRect/>
          </a:stretch>
        </p:blipFill>
        <p:spPr bwMode="auto">
          <a:xfrm>
            <a:off x="395536" y="1556792"/>
            <a:ext cx="3096344" cy="3901393"/>
          </a:xfrm>
          <a:prstGeom prst="rect">
            <a:avLst/>
          </a:prstGeom>
          <a:noFill/>
          <a:ln w="25400">
            <a:solidFill>
              <a:schemeClr val="accent1"/>
            </a:solidFill>
          </a:ln>
        </p:spPr>
      </p:pic>
      <p:pic>
        <p:nvPicPr>
          <p:cNvPr id="1027" name="Picture 3" descr="C:\Users\Master\Desktop\testicolo5.jpg"/>
          <p:cNvPicPr>
            <a:picLocks noChangeAspect="1" noChangeArrowheads="1"/>
          </p:cNvPicPr>
          <p:nvPr/>
        </p:nvPicPr>
        <p:blipFill>
          <a:blip r:embed="rId3" cstate="print"/>
          <a:srcRect/>
          <a:stretch>
            <a:fillRect/>
          </a:stretch>
        </p:blipFill>
        <p:spPr bwMode="auto">
          <a:xfrm>
            <a:off x="3684272" y="1556792"/>
            <a:ext cx="5154784" cy="3881015"/>
          </a:xfrm>
          <a:prstGeom prst="rect">
            <a:avLst/>
          </a:prstGeom>
          <a:noFill/>
          <a:ln w="25400">
            <a:solidFill>
              <a:schemeClr val="accent1"/>
            </a:solidFill>
          </a:ln>
        </p:spPr>
      </p:pic>
      <p:sp>
        <p:nvSpPr>
          <p:cNvPr id="9" name="Ritorno 8">
            <a:hlinkClick r:id="rId4" action="ppaction://hlinksldjump" highlightClick="1"/>
          </p:cNvPr>
          <p:cNvSpPr/>
          <p:nvPr/>
        </p:nvSpPr>
        <p:spPr>
          <a:xfrm>
            <a:off x="8100392" y="5589240"/>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4)">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8"/>
            <a:ext cx="8352928" cy="4524315"/>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Il Testosterone è un ormone</a:t>
            </a:r>
            <a:r>
              <a:rPr lang="it-IT" dirty="0" smtClean="0"/>
              <a:t> appartenente alla categoria degli androgeni (ormoni sessuali tipicamente maschili, ma importanti anche nelle donne). Il testosterone viene prodotto soprattutto nelle cellule di </a:t>
            </a:r>
            <a:r>
              <a:rPr lang="it-IT" dirty="0" err="1" smtClean="0"/>
              <a:t>Leydig</a:t>
            </a:r>
            <a:r>
              <a:rPr lang="it-IT" dirty="0" smtClean="0"/>
              <a:t> dei testicoli, sotto l'influenza dell'ormone </a:t>
            </a:r>
            <a:r>
              <a:rPr lang="it-IT" dirty="0" err="1" smtClean="0"/>
              <a:t>luteinizzante</a:t>
            </a:r>
            <a:r>
              <a:rPr lang="it-IT" dirty="0" smtClean="0"/>
              <a:t> (LH) liberato dall'ipofisi anteriore.</a:t>
            </a:r>
          </a:p>
          <a:p>
            <a:pPr algn="just"/>
            <a:r>
              <a:rPr lang="it-IT" b="1" dirty="0" smtClean="0">
                <a:solidFill>
                  <a:srgbClr val="FF0000"/>
                </a:solidFill>
              </a:rPr>
              <a:t>Il testosterone è secreto </a:t>
            </a:r>
            <a:r>
              <a:rPr lang="it-IT" dirty="0" smtClean="0"/>
              <a:t>con ritmo circadiano:  nelle primissime ore di mattina si raggiunge il picco ematico, che poi cala durante il resto della giornata.</a:t>
            </a: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r>
              <a:rPr lang="it-IT" dirty="0" smtClean="0"/>
              <a:t> </a:t>
            </a:r>
          </a:p>
          <a:p>
            <a:pPr algn="just"/>
            <a:r>
              <a:rPr lang="it-IT" b="1" dirty="0" smtClean="0">
                <a:solidFill>
                  <a:srgbClr val="FF0000"/>
                </a:solidFill>
              </a:rPr>
              <a:t>Variazione quotidiana </a:t>
            </a:r>
            <a:r>
              <a:rPr lang="it-IT" dirty="0" smtClean="0"/>
              <a:t>dei livelli </a:t>
            </a:r>
            <a:r>
              <a:rPr lang="it-IT" dirty="0" err="1" smtClean="0"/>
              <a:t>plasmatci</a:t>
            </a:r>
            <a:r>
              <a:rPr lang="it-IT" dirty="0" smtClean="0"/>
              <a:t> di testosterone. Da notare il picco raggiunto intorno alle 2 - 3 del mattino.</a:t>
            </a:r>
          </a:p>
          <a:p>
            <a:r>
              <a:rPr lang="it-IT" b="1" dirty="0" smtClean="0">
                <a:solidFill>
                  <a:srgbClr val="FF0000"/>
                </a:solidFill>
              </a:rPr>
              <a:t>Nel corpo umano</a:t>
            </a:r>
            <a:r>
              <a:rPr lang="it-IT" dirty="0" smtClean="0"/>
              <a:t> il testosterone viene sintetizzato a partire dal colesterolo:</a:t>
            </a:r>
          </a:p>
          <a:p>
            <a:pPr algn="ctr"/>
            <a:r>
              <a:rPr lang="it-IT" sz="2000" dirty="0" smtClean="0"/>
              <a:t> </a:t>
            </a:r>
            <a:r>
              <a:rPr lang="it-IT" sz="2000" b="1" dirty="0" smtClean="0"/>
              <a:t>Colesterolo → </a:t>
            </a:r>
            <a:r>
              <a:rPr lang="it-IT" sz="2000" b="1" dirty="0" err="1" smtClean="0"/>
              <a:t>Pregnenolone</a:t>
            </a:r>
            <a:r>
              <a:rPr lang="it-IT" sz="2000" b="1" dirty="0" smtClean="0"/>
              <a:t> → DHEA → </a:t>
            </a:r>
            <a:r>
              <a:rPr lang="it-IT" sz="2000" b="1" dirty="0" err="1" smtClean="0"/>
              <a:t>Androstenedione</a:t>
            </a:r>
            <a:r>
              <a:rPr lang="it-IT" sz="2000" b="1" dirty="0" smtClean="0"/>
              <a:t> →Testosterone</a:t>
            </a:r>
            <a:endParaRPr lang="it-IT" sz="2000" b="1"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18</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Il Testosterone</a:t>
            </a:r>
            <a:endParaRPr lang="it-IT" sz="2400" b="1" dirty="0">
              <a:solidFill>
                <a:srgbClr val="0070C0"/>
              </a:solidFill>
            </a:endParaRPr>
          </a:p>
        </p:txBody>
      </p:sp>
      <p:pic>
        <p:nvPicPr>
          <p:cNvPr id="9" name="Immagine 8" descr="testosterone"/>
          <p:cNvPicPr/>
          <p:nvPr/>
        </p:nvPicPr>
        <p:blipFill>
          <a:blip r:embed="rId2" cstate="print"/>
          <a:srcRect/>
          <a:stretch>
            <a:fillRect/>
          </a:stretch>
        </p:blipFill>
        <p:spPr bwMode="auto">
          <a:xfrm>
            <a:off x="3491880" y="3140968"/>
            <a:ext cx="2019300" cy="1571625"/>
          </a:xfrm>
          <a:prstGeom prst="rect">
            <a:avLst/>
          </a:prstGeom>
          <a:noFill/>
          <a:ln w="9525">
            <a:noFill/>
            <a:miter lim="800000"/>
            <a:headEnd/>
            <a:tailEnd/>
          </a:ln>
        </p:spPr>
      </p:pic>
      <p:sp>
        <p:nvSpPr>
          <p:cNvPr id="10" name="Ritorno 9">
            <a:hlinkClick r:id="rId3" action="ppaction://hlinksldjump" highlightClick="1"/>
          </p:cNvPr>
          <p:cNvSpPr/>
          <p:nvPr/>
        </p:nvSpPr>
        <p:spPr>
          <a:xfrm>
            <a:off x="7956376" y="3429000"/>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4)">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000"/>
                                        <p:tgtEl>
                                          <p:spTgt spid="4">
                                            <p:txEl>
                                              <p:pRg st="10" end="10"/>
                                            </p:txEl>
                                          </p:spTgt>
                                        </p:tgtEl>
                                      </p:cBhvr>
                                    </p:animEffect>
                                    <p:anim calcmode="lin" valueType="num">
                                      <p:cBhvr>
                                        <p:cTn id="4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1754326"/>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Corpo allungato </a:t>
            </a:r>
            <a:r>
              <a:rPr lang="it-IT" dirty="0" smtClean="0"/>
              <a:t>di origine </a:t>
            </a:r>
            <a:r>
              <a:rPr lang="it-IT" dirty="0" err="1" smtClean="0"/>
              <a:t>mesonefrica</a:t>
            </a:r>
            <a:r>
              <a:rPr lang="it-IT" dirty="0" smtClean="0"/>
              <a:t> situato sul margine postero-superiore del testicolo; costituisce il tratto delle vie spermatiche compreso tra i </a:t>
            </a:r>
            <a:r>
              <a:rPr lang="it-IT" dirty="0" err="1" smtClean="0"/>
              <a:t>condottini</a:t>
            </a:r>
            <a:r>
              <a:rPr lang="it-IT" dirty="0" smtClean="0"/>
              <a:t> efferenti della rete </a:t>
            </a:r>
            <a:r>
              <a:rPr lang="it-IT" dirty="0" err="1" smtClean="0"/>
              <a:t>testis</a:t>
            </a:r>
            <a:r>
              <a:rPr lang="it-IT" dirty="0" smtClean="0"/>
              <a:t> di </a:t>
            </a:r>
            <a:r>
              <a:rPr lang="it-IT" dirty="0" err="1" smtClean="0"/>
              <a:t>Haller</a:t>
            </a:r>
            <a:r>
              <a:rPr lang="it-IT" dirty="0" smtClean="0"/>
              <a:t> e il dotto deferente. </a:t>
            </a:r>
          </a:p>
          <a:p>
            <a:pPr algn="just"/>
            <a:r>
              <a:rPr lang="it-IT" b="1" dirty="0" smtClean="0">
                <a:solidFill>
                  <a:srgbClr val="FF0000"/>
                </a:solidFill>
              </a:rPr>
              <a:t>Nell’uomo è lungo 50 mm</a:t>
            </a:r>
            <a:r>
              <a:rPr lang="it-IT" dirty="0" smtClean="0"/>
              <a:t>, larghezza e spessore sono di 12 e 5 mm. Vi si distinguono tre porzioni: </a:t>
            </a:r>
            <a:r>
              <a:rPr lang="it-IT" b="1" dirty="0" smtClean="0"/>
              <a:t>la testa</a:t>
            </a:r>
            <a:r>
              <a:rPr lang="it-IT" dirty="0" smtClean="0"/>
              <a:t>, strettamente connessa con il testicolo, </a:t>
            </a:r>
            <a:r>
              <a:rPr lang="it-IT" b="1" dirty="0" smtClean="0"/>
              <a:t>il corpo</a:t>
            </a:r>
            <a:r>
              <a:rPr lang="it-IT" dirty="0" smtClean="0"/>
              <a:t>, </a:t>
            </a:r>
            <a:r>
              <a:rPr lang="it-IT" b="1" dirty="0" smtClean="0"/>
              <a:t>la coda </a:t>
            </a:r>
            <a:r>
              <a:rPr lang="it-IT" dirty="0" smtClean="0"/>
              <a:t>che è in rapporto di continuità con il deferente. </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19</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L’epididimo</a:t>
            </a:r>
            <a:endParaRPr lang="it-IT" sz="2400" b="1" dirty="0">
              <a:solidFill>
                <a:srgbClr val="0070C0"/>
              </a:solidFill>
            </a:endParaRPr>
          </a:p>
        </p:txBody>
      </p:sp>
      <p:pic>
        <p:nvPicPr>
          <p:cNvPr id="37891" name="Picture 3" descr="C:\Users\Master\Desktop\Ultime foto\epididimo2.jpg"/>
          <p:cNvPicPr>
            <a:picLocks noChangeAspect="1" noChangeArrowheads="1"/>
          </p:cNvPicPr>
          <p:nvPr/>
        </p:nvPicPr>
        <p:blipFill>
          <a:blip r:embed="rId2" cstate="print"/>
          <a:srcRect/>
          <a:stretch>
            <a:fillRect/>
          </a:stretch>
        </p:blipFill>
        <p:spPr bwMode="auto">
          <a:xfrm>
            <a:off x="2123728" y="3212976"/>
            <a:ext cx="4824536" cy="3490479"/>
          </a:xfrm>
          <a:prstGeom prst="rect">
            <a:avLst/>
          </a:prstGeom>
          <a:solidFill>
            <a:srgbClr val="FFFF00"/>
          </a:solidFill>
          <a:ln w="25400">
            <a:solidFill>
              <a:schemeClr val="accent1"/>
            </a:solidFill>
          </a:ln>
        </p:spPr>
      </p:pic>
      <p:sp>
        <p:nvSpPr>
          <p:cNvPr id="9" name="Ritorno 8">
            <a:hlinkClick r:id="rId3" action="ppaction://hlinksldjump" highlightClick="1"/>
          </p:cNvPr>
          <p:cNvSpPr/>
          <p:nvPr/>
        </p:nvSpPr>
        <p:spPr>
          <a:xfrm>
            <a:off x="7956376"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7891"/>
                                        </p:tgtEl>
                                        <p:attrNameLst>
                                          <p:attrName>style.visibility</p:attrName>
                                        </p:attrNameLst>
                                      </p:cBhvr>
                                      <p:to>
                                        <p:strVal val="visible"/>
                                      </p:to>
                                    </p:set>
                                    <p:animEffect transition="in" filter="wheel(4)">
                                      <p:cBhvr>
                                        <p:cTn id="16" dur="2000"/>
                                        <p:tgtEl>
                                          <p:spTgt spid="3789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556793"/>
            <a:ext cx="8352928" cy="4176463"/>
          </a:xfrm>
          <a:prstGeom prst="rect">
            <a:avLst/>
          </a:prstGeom>
          <a:solidFill>
            <a:srgbClr val="FFFF00"/>
          </a:solidFill>
          <a:ln w="25400">
            <a:solidFill>
              <a:schemeClr val="accent1"/>
            </a:solidFill>
          </a:ln>
        </p:spPr>
        <p:txBody>
          <a:bodyPr wrap="square" numCol="2" rtlCol="0">
            <a:spAutoFit/>
          </a:bodyPr>
          <a:lstStyle/>
          <a:p>
            <a:pPr algn="just">
              <a:buFont typeface="Arial" pitchFamily="34" charset="0"/>
              <a:buChar char="•"/>
            </a:pPr>
            <a:r>
              <a:rPr lang="it-IT" sz="2400" dirty="0" smtClean="0"/>
              <a:t> </a:t>
            </a:r>
            <a:r>
              <a:rPr lang="it-IT" sz="2400" b="1" dirty="0" smtClean="0"/>
              <a:t>Ipotalamo			</a:t>
            </a:r>
          </a:p>
          <a:p>
            <a:pPr algn="just">
              <a:buFont typeface="Arial" pitchFamily="34" charset="0"/>
              <a:buChar char="•"/>
            </a:pPr>
            <a:r>
              <a:rPr lang="it-IT" sz="2400" b="1" dirty="0" smtClean="0"/>
              <a:t> Ipofisi</a:t>
            </a:r>
          </a:p>
          <a:p>
            <a:pPr algn="just">
              <a:buFont typeface="Arial" pitchFamily="34" charset="0"/>
              <a:buChar char="•"/>
            </a:pPr>
            <a:r>
              <a:rPr lang="it-IT" sz="2400" b="1" dirty="0" smtClean="0"/>
              <a:t> Cellule di </a:t>
            </a:r>
            <a:r>
              <a:rPr lang="it-IT" sz="2400" b="1" dirty="0" err="1" smtClean="0"/>
              <a:t>Leydig</a:t>
            </a:r>
            <a:endParaRPr lang="it-IT" sz="2400" b="1" dirty="0" smtClean="0"/>
          </a:p>
          <a:p>
            <a:pPr algn="just">
              <a:buFont typeface="Arial" pitchFamily="34" charset="0"/>
              <a:buChar char="•"/>
            </a:pPr>
            <a:r>
              <a:rPr lang="it-IT" sz="2400" b="1" dirty="0" smtClean="0"/>
              <a:t> Cellule di Sertoli</a:t>
            </a:r>
          </a:p>
          <a:p>
            <a:pPr algn="just">
              <a:buFont typeface="Arial" pitchFamily="34" charset="0"/>
              <a:buChar char="•"/>
            </a:pPr>
            <a:r>
              <a:rPr lang="it-IT" sz="2400" b="1" dirty="0" smtClean="0"/>
              <a:t> Gonadotropine</a:t>
            </a:r>
          </a:p>
          <a:p>
            <a:pPr algn="just">
              <a:buFont typeface="Arial" pitchFamily="34" charset="0"/>
              <a:buChar char="•"/>
            </a:pPr>
            <a:r>
              <a:rPr lang="it-IT" sz="2400" b="1" dirty="0" smtClean="0"/>
              <a:t> </a:t>
            </a:r>
            <a:r>
              <a:rPr lang="it-IT" sz="2400" b="1" dirty="0" err="1" smtClean="0"/>
              <a:t>Inibina</a:t>
            </a:r>
            <a:endParaRPr lang="it-IT" sz="2400" b="1" dirty="0" smtClean="0"/>
          </a:p>
          <a:p>
            <a:pPr algn="just">
              <a:buFont typeface="Arial" pitchFamily="34" charset="0"/>
              <a:buChar char="•"/>
            </a:pPr>
            <a:r>
              <a:rPr lang="it-IT" sz="2400" b="1" dirty="0" smtClean="0"/>
              <a:t> Prostata</a:t>
            </a:r>
          </a:p>
          <a:p>
            <a:pPr algn="just">
              <a:buFont typeface="Arial" pitchFamily="34" charset="0"/>
              <a:buChar char="•"/>
            </a:pPr>
            <a:r>
              <a:rPr lang="it-IT" sz="2400" b="1" dirty="0" smtClean="0"/>
              <a:t> Testicoli</a:t>
            </a:r>
          </a:p>
          <a:p>
            <a:pPr algn="just">
              <a:buFont typeface="Arial" pitchFamily="34" charset="0"/>
              <a:buChar char="•"/>
            </a:pPr>
            <a:r>
              <a:rPr lang="it-IT" sz="2400" b="1" dirty="0" smtClean="0"/>
              <a:t> Testosterone</a:t>
            </a:r>
          </a:p>
          <a:p>
            <a:pPr algn="just">
              <a:buFont typeface="Arial" pitchFamily="34" charset="0"/>
              <a:buChar char="•"/>
            </a:pPr>
            <a:r>
              <a:rPr lang="it-IT" sz="2400" b="1" dirty="0" smtClean="0"/>
              <a:t> Epididimo</a:t>
            </a:r>
          </a:p>
          <a:p>
            <a:pPr algn="just">
              <a:buFont typeface="Arial" pitchFamily="34" charset="0"/>
              <a:buChar char="•"/>
            </a:pPr>
            <a:r>
              <a:rPr lang="it-IT" sz="2400" b="1" dirty="0" smtClean="0"/>
              <a:t> Tubuli seminiferi</a:t>
            </a:r>
          </a:p>
          <a:p>
            <a:pPr algn="just">
              <a:buFont typeface="Arial" pitchFamily="34" charset="0"/>
              <a:buChar char="•"/>
            </a:pPr>
            <a:r>
              <a:rPr lang="it-IT" sz="2400" b="1" dirty="0" smtClean="0"/>
              <a:t> Vescichette seminali</a:t>
            </a:r>
          </a:p>
          <a:p>
            <a:pPr algn="just">
              <a:buFont typeface="Arial" pitchFamily="34" charset="0"/>
              <a:buChar char="•"/>
            </a:pPr>
            <a:r>
              <a:rPr lang="it-IT" sz="2400" b="1" dirty="0" smtClean="0"/>
              <a:t> Muscolo </a:t>
            </a:r>
            <a:r>
              <a:rPr lang="it-IT" sz="2400" b="1" dirty="0" err="1" smtClean="0"/>
              <a:t>Cremastere</a:t>
            </a:r>
            <a:endParaRPr lang="it-IT" sz="2400" b="1" dirty="0" smtClean="0"/>
          </a:p>
          <a:p>
            <a:pPr algn="just">
              <a:buFont typeface="Arial" pitchFamily="34" charset="0"/>
              <a:buChar char="•"/>
            </a:pPr>
            <a:r>
              <a:rPr lang="it-IT" sz="2400" b="1" dirty="0" smtClean="0"/>
              <a:t> Pene</a:t>
            </a:r>
          </a:p>
          <a:p>
            <a:pPr algn="just">
              <a:buFont typeface="Arial" pitchFamily="34" charset="0"/>
              <a:buChar char="•"/>
            </a:pPr>
            <a:r>
              <a:rPr lang="it-IT" sz="2400" b="1" dirty="0" smtClean="0"/>
              <a:t> Spermatogenesi</a:t>
            </a:r>
          </a:p>
          <a:p>
            <a:pPr algn="just">
              <a:buFont typeface="Arial" pitchFamily="34" charset="0"/>
              <a:buChar char="•"/>
            </a:pPr>
            <a:r>
              <a:rPr lang="it-IT" sz="2400" b="1" dirty="0" smtClean="0"/>
              <a:t> Spermatozoo</a:t>
            </a:r>
          </a:p>
          <a:p>
            <a:pPr algn="just">
              <a:buFont typeface="Arial" pitchFamily="34" charset="0"/>
              <a:buChar char="•"/>
            </a:pPr>
            <a:r>
              <a:rPr lang="it-IT" sz="2400" b="1" dirty="0" smtClean="0"/>
              <a:t> Sperma</a:t>
            </a:r>
          </a:p>
          <a:p>
            <a:pPr algn="just">
              <a:buFont typeface="Arial" pitchFamily="34" charset="0"/>
              <a:buChar char="•"/>
            </a:pPr>
            <a:r>
              <a:rPr lang="it-IT" sz="2400" b="1" dirty="0" smtClean="0"/>
              <a:t> Polluzione, masturbazione</a:t>
            </a:r>
          </a:p>
          <a:p>
            <a:pPr algn="just">
              <a:buFont typeface="Arial" pitchFamily="34" charset="0"/>
              <a:buChar char="•"/>
            </a:pPr>
            <a:r>
              <a:rPr lang="it-IT" sz="2400" b="1" dirty="0" smtClean="0"/>
              <a:t> Fecondazione</a:t>
            </a:r>
          </a:p>
          <a:p>
            <a:pPr algn="just">
              <a:buFont typeface="Arial" pitchFamily="34" charset="0"/>
              <a:buChar char="•"/>
            </a:pPr>
            <a:r>
              <a:rPr lang="it-IT" sz="2400" b="1" dirty="0" smtClean="0"/>
              <a:t> Cellule aploidi e diploidi</a:t>
            </a:r>
          </a:p>
          <a:p>
            <a:pPr algn="just">
              <a:buFont typeface="Arial" pitchFamily="34" charset="0"/>
              <a:buChar char="•"/>
            </a:pPr>
            <a:r>
              <a:rPr lang="it-IT" sz="2400" b="1" dirty="0" smtClean="0"/>
              <a:t> Processi di meiosi e mitosi</a:t>
            </a:r>
          </a:p>
          <a:p>
            <a:pPr algn="just">
              <a:buFont typeface="Arial" pitchFamily="34" charset="0"/>
              <a:buChar char="•"/>
            </a:pPr>
            <a:r>
              <a:rPr lang="it-IT" sz="2400" b="1" dirty="0" smtClean="0"/>
              <a:t> La riproduzione  </a:t>
            </a: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a:t>
            </a:fld>
            <a:endParaRPr lang="it-IT"/>
          </a:p>
        </p:txBody>
      </p:sp>
      <p:sp>
        <p:nvSpPr>
          <p:cNvPr id="8" name="CasellaDiTesto 7"/>
          <p:cNvSpPr txBox="1"/>
          <p:nvPr/>
        </p:nvSpPr>
        <p:spPr>
          <a:xfrm>
            <a:off x="1979712" y="908720"/>
            <a:ext cx="4896544" cy="584775"/>
          </a:xfrm>
          <a:prstGeom prst="rect">
            <a:avLst/>
          </a:prstGeom>
          <a:noFill/>
        </p:spPr>
        <p:txBody>
          <a:bodyPr wrap="square" rtlCol="0">
            <a:spAutoFit/>
          </a:bodyPr>
          <a:lstStyle/>
          <a:p>
            <a:pPr algn="ctr"/>
            <a:r>
              <a:rPr lang="it-IT" sz="3200" b="1" dirty="0" smtClean="0">
                <a:solidFill>
                  <a:srgbClr val="0070C0"/>
                </a:solidFill>
              </a:rPr>
              <a:t>INDICE</a:t>
            </a:r>
            <a:endParaRPr lang="it-IT" sz="3200" b="1" dirty="0">
              <a:solidFill>
                <a:srgbClr val="0070C0"/>
              </a:solidFill>
            </a:endParaRPr>
          </a:p>
        </p:txBody>
      </p:sp>
      <p:sp>
        <p:nvSpPr>
          <p:cNvPr id="9" name="Avanti o successivo 8">
            <a:hlinkClick r:id="rId2" action="ppaction://hlinksldjump" highlightClick="1"/>
          </p:cNvPr>
          <p:cNvSpPr/>
          <p:nvPr/>
        </p:nvSpPr>
        <p:spPr>
          <a:xfrm>
            <a:off x="3131840" y="17008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rId3" action="ppaction://hlinksldjump" highlightClick="1"/>
          </p:cNvPr>
          <p:cNvSpPr/>
          <p:nvPr/>
        </p:nvSpPr>
        <p:spPr>
          <a:xfrm>
            <a:off x="3131840" y="20608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rId4" action="ppaction://hlinksldjump" highlightClick="1"/>
          </p:cNvPr>
          <p:cNvSpPr/>
          <p:nvPr/>
        </p:nvSpPr>
        <p:spPr>
          <a:xfrm>
            <a:off x="3131840" y="24208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rId5" action="ppaction://hlinksldjump" highlightClick="1"/>
          </p:cNvPr>
          <p:cNvSpPr/>
          <p:nvPr/>
        </p:nvSpPr>
        <p:spPr>
          <a:xfrm>
            <a:off x="3131840" y="27809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vanti o successivo 12">
            <a:hlinkClick r:id="rId6" action="ppaction://hlinksldjump" highlightClick="1"/>
          </p:cNvPr>
          <p:cNvSpPr/>
          <p:nvPr/>
        </p:nvSpPr>
        <p:spPr>
          <a:xfrm>
            <a:off x="3131840" y="314096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Avanti o successivo 16">
            <a:hlinkClick r:id="rId7" action="ppaction://hlinksldjump" highlightClick="1"/>
          </p:cNvPr>
          <p:cNvSpPr/>
          <p:nvPr/>
        </p:nvSpPr>
        <p:spPr>
          <a:xfrm>
            <a:off x="8172400" y="45811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vanti o successivo 17">
            <a:hlinkClick r:id="rId8" action="ppaction://hlinksldjump" highlightClick="1"/>
          </p:cNvPr>
          <p:cNvSpPr/>
          <p:nvPr/>
        </p:nvSpPr>
        <p:spPr>
          <a:xfrm>
            <a:off x="8172400" y="42210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Avanti o successivo 18">
            <a:hlinkClick r:id="rId9" action="ppaction://hlinksldjump" highlightClick="1"/>
          </p:cNvPr>
          <p:cNvSpPr/>
          <p:nvPr/>
        </p:nvSpPr>
        <p:spPr>
          <a:xfrm>
            <a:off x="8172400" y="35010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vanti o successivo 19">
            <a:hlinkClick r:id="rId10" action="ppaction://hlinksldjump" highlightClick="1"/>
          </p:cNvPr>
          <p:cNvSpPr/>
          <p:nvPr/>
        </p:nvSpPr>
        <p:spPr>
          <a:xfrm>
            <a:off x="8172400" y="314096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Avanti o successivo 20">
            <a:hlinkClick r:id="rId11" action="ppaction://hlinksldjump" highlightClick="1"/>
          </p:cNvPr>
          <p:cNvSpPr/>
          <p:nvPr/>
        </p:nvSpPr>
        <p:spPr>
          <a:xfrm>
            <a:off x="8172400" y="17008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Avanti o successivo 22">
            <a:hlinkClick r:id="rId12" action="ppaction://hlinksldjump" highlightClick="1"/>
          </p:cNvPr>
          <p:cNvSpPr/>
          <p:nvPr/>
        </p:nvSpPr>
        <p:spPr>
          <a:xfrm>
            <a:off x="8172400" y="20608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Avanti o successivo 23">
            <a:hlinkClick r:id="rId13" action="ppaction://hlinksldjump" highlightClick="1"/>
          </p:cNvPr>
          <p:cNvSpPr/>
          <p:nvPr/>
        </p:nvSpPr>
        <p:spPr>
          <a:xfrm>
            <a:off x="8172400" y="27809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vanti o successivo 24">
            <a:hlinkClick r:id="rId14" action="ppaction://hlinksldjump" highlightClick="1"/>
          </p:cNvPr>
          <p:cNvSpPr/>
          <p:nvPr/>
        </p:nvSpPr>
        <p:spPr>
          <a:xfrm>
            <a:off x="3131840" y="35010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Avanti o successivo 25">
            <a:hlinkClick r:id="rId15" action="ppaction://hlinksldjump" highlightClick="1"/>
          </p:cNvPr>
          <p:cNvSpPr/>
          <p:nvPr/>
        </p:nvSpPr>
        <p:spPr>
          <a:xfrm>
            <a:off x="3131840" y="38610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Avanti o successivo 26">
            <a:hlinkClick r:id="rId16" action="ppaction://hlinksldjump" highlightClick="1"/>
          </p:cNvPr>
          <p:cNvSpPr/>
          <p:nvPr/>
        </p:nvSpPr>
        <p:spPr>
          <a:xfrm>
            <a:off x="3131840" y="42210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Avanti o successivo 27">
            <a:hlinkClick r:id="rId17" action="ppaction://hlinksldjump" highlightClick="1"/>
          </p:cNvPr>
          <p:cNvSpPr/>
          <p:nvPr/>
        </p:nvSpPr>
        <p:spPr>
          <a:xfrm>
            <a:off x="3131840" y="458112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Avanti o successivo 28">
            <a:hlinkClick r:id="rId18" action="ppaction://hlinksldjump" highlightClick="1"/>
          </p:cNvPr>
          <p:cNvSpPr/>
          <p:nvPr/>
        </p:nvSpPr>
        <p:spPr>
          <a:xfrm>
            <a:off x="3131840" y="494116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Avanti o successivo 29">
            <a:hlinkClick r:id="rId19" action="ppaction://hlinksldjump" highlightClick="1"/>
          </p:cNvPr>
          <p:cNvSpPr/>
          <p:nvPr/>
        </p:nvSpPr>
        <p:spPr>
          <a:xfrm>
            <a:off x="3131840" y="530120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Avanti o successivo 31">
            <a:hlinkClick r:id="rId20" action="ppaction://hlinksldjump" highlightClick="1"/>
          </p:cNvPr>
          <p:cNvSpPr/>
          <p:nvPr/>
        </p:nvSpPr>
        <p:spPr>
          <a:xfrm>
            <a:off x="8172400" y="386104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vanti o successivo 32">
            <a:hlinkClick r:id="rId21" action="ppaction://hlinksldjump" highlightClick="1"/>
          </p:cNvPr>
          <p:cNvSpPr/>
          <p:nvPr/>
        </p:nvSpPr>
        <p:spPr>
          <a:xfrm>
            <a:off x="8172400" y="2420888"/>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Avanti o successivo 33">
            <a:hlinkClick r:id="rId22" action="ppaction://hlinksldjump" highlightClick="1"/>
          </p:cNvPr>
          <p:cNvSpPr/>
          <p:nvPr/>
        </p:nvSpPr>
        <p:spPr>
          <a:xfrm>
            <a:off x="8172400" y="5013176"/>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Avanti o successivo 30">
            <a:hlinkClick r:id="rId23" action="ppaction://hlinksldjump" highlightClick="1"/>
          </p:cNvPr>
          <p:cNvSpPr/>
          <p:nvPr/>
        </p:nvSpPr>
        <p:spPr>
          <a:xfrm>
            <a:off x="8172400" y="5373216"/>
            <a:ext cx="432048"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8"/>
            <a:ext cx="8352928" cy="4801314"/>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Piccoli condotti</a:t>
            </a:r>
            <a:r>
              <a:rPr lang="it-IT" dirty="0" smtClean="0"/>
              <a:t>, contenuti nei </a:t>
            </a:r>
            <a:r>
              <a:rPr lang="it-IT" b="1" dirty="0" smtClean="0"/>
              <a:t>testicoli</a:t>
            </a:r>
            <a:r>
              <a:rPr lang="it-IT" dirty="0" smtClean="0"/>
              <a:t>, dove si trova </a:t>
            </a:r>
            <a:r>
              <a:rPr lang="it-IT" b="1" dirty="0" smtClean="0"/>
              <a:t>l’epitelio germinativo</a:t>
            </a:r>
            <a:r>
              <a:rPr lang="it-IT" dirty="0" smtClean="0"/>
              <a:t> e sono prodotti gli </a:t>
            </a:r>
            <a:r>
              <a:rPr lang="it-IT" b="1" dirty="0" smtClean="0"/>
              <a:t>spermatozoi</a:t>
            </a:r>
            <a:r>
              <a:rPr lang="it-IT" dirty="0" smtClean="0"/>
              <a:t>.</a:t>
            </a:r>
          </a:p>
          <a:p>
            <a:pPr algn="just"/>
            <a:r>
              <a:rPr lang="it-IT" dirty="0" smtClean="0">
                <a:solidFill>
                  <a:srgbClr val="FF0000"/>
                </a:solidFill>
              </a:rPr>
              <a:t>I </a:t>
            </a:r>
            <a:r>
              <a:rPr lang="it-IT" b="1" dirty="0" smtClean="0">
                <a:solidFill>
                  <a:srgbClr val="FF0000"/>
                </a:solidFill>
              </a:rPr>
              <a:t>tubuli retti</a:t>
            </a:r>
            <a:r>
              <a:rPr lang="it-IT" dirty="0" smtClean="0"/>
              <a:t> rappresentano l’inizio delle vie spermatiche e sono contenuti nel testicolo: fanno bruscamente seguito ai segmenti terminali dei tubuli seminiferi ed emergono dall’apice dei lobuli testicolari. </a:t>
            </a:r>
          </a:p>
          <a:p>
            <a:pPr algn="just"/>
            <a:r>
              <a:rPr lang="it-IT" b="1" dirty="0" smtClean="0">
                <a:solidFill>
                  <a:srgbClr val="FF0000"/>
                </a:solidFill>
              </a:rPr>
              <a:t>Ciascun tubulo retto </a:t>
            </a:r>
            <a:r>
              <a:rPr lang="it-IT" dirty="0" smtClean="0"/>
              <a:t>è rappresentato da un canalicolo del diametro di 20-90 </a:t>
            </a:r>
            <a:r>
              <a:rPr lang="it-IT" dirty="0" err="1" smtClean="0"/>
              <a:t>µm</a:t>
            </a:r>
            <a:r>
              <a:rPr lang="it-IT" dirty="0" smtClean="0"/>
              <a:t>. Dopo un breve decorso rettilineo in seno al mediastino (200-400 µm), i tubuli retti si anastomizzano fra loro per costituire la rete </a:t>
            </a:r>
            <a:r>
              <a:rPr lang="it-IT" dirty="0" err="1" smtClean="0"/>
              <a:t>testis</a:t>
            </a:r>
            <a:r>
              <a:rPr lang="it-IT" dirty="0" smtClean="0"/>
              <a:t>.</a:t>
            </a:r>
          </a:p>
          <a:p>
            <a:pPr algn="just"/>
            <a:r>
              <a:rPr lang="it-IT" b="1" dirty="0" smtClean="0">
                <a:solidFill>
                  <a:srgbClr val="FF0000"/>
                </a:solidFill>
              </a:rPr>
              <a:t>La rete </a:t>
            </a:r>
            <a:r>
              <a:rPr lang="it-IT" b="1" dirty="0" err="1" smtClean="0">
                <a:solidFill>
                  <a:srgbClr val="FF0000"/>
                </a:solidFill>
              </a:rPr>
              <a:t>testis</a:t>
            </a:r>
            <a:r>
              <a:rPr lang="it-IT" b="1" dirty="0" smtClean="0">
                <a:solidFill>
                  <a:srgbClr val="FF0000"/>
                </a:solidFill>
              </a:rPr>
              <a:t> </a:t>
            </a:r>
            <a:r>
              <a:rPr lang="it-IT" dirty="0" smtClean="0"/>
              <a:t>è formata da un complicato sistema di canalicoli e di lacune irregolari ampiamente anastomizzate, scavate nel tessuto connettivo del mediastino testicolare.</a:t>
            </a:r>
          </a:p>
          <a:p>
            <a:pPr algn="just"/>
            <a:r>
              <a:rPr lang="it-IT" b="1" dirty="0" smtClean="0">
                <a:solidFill>
                  <a:srgbClr val="FF0000"/>
                </a:solidFill>
              </a:rPr>
              <a:t>L’ampiezza dei canalicoli </a:t>
            </a:r>
            <a:r>
              <a:rPr lang="it-IT" dirty="0" smtClean="0"/>
              <a:t>e delle lacune varia da 20 µm a 300 µm; il loro lume è sovente attraversato da tralci cilindrici (corde della rete </a:t>
            </a:r>
            <a:r>
              <a:rPr lang="it-IT" dirty="0" err="1" smtClean="0"/>
              <a:t>testis</a:t>
            </a:r>
            <a:r>
              <a:rPr lang="it-IT" dirty="0" smtClean="0"/>
              <a:t>) che probabilmente controllano il grado di distensione di questo sistema cavitario. </a:t>
            </a:r>
          </a:p>
          <a:p>
            <a:pPr algn="just"/>
            <a:r>
              <a:rPr lang="it-IT" b="1" dirty="0" smtClean="0">
                <a:solidFill>
                  <a:srgbClr val="FF0000"/>
                </a:solidFill>
              </a:rPr>
              <a:t>Dalla rete </a:t>
            </a:r>
            <a:r>
              <a:rPr lang="it-IT" b="1" dirty="0" err="1" smtClean="0">
                <a:solidFill>
                  <a:srgbClr val="FF0000"/>
                </a:solidFill>
              </a:rPr>
              <a:t>testis</a:t>
            </a:r>
            <a:r>
              <a:rPr lang="it-IT" b="1" dirty="0" smtClean="0">
                <a:solidFill>
                  <a:srgbClr val="FF0000"/>
                </a:solidFill>
              </a:rPr>
              <a:t> </a:t>
            </a:r>
            <a:r>
              <a:rPr lang="it-IT" dirty="0" smtClean="0"/>
              <a:t>prendono origine 10-15 </a:t>
            </a:r>
            <a:r>
              <a:rPr lang="it-IT" dirty="0" err="1" smtClean="0"/>
              <a:t>condottini</a:t>
            </a:r>
            <a:r>
              <a:rPr lang="it-IT" dirty="0" smtClean="0"/>
              <a:t> efferenti che emergono dalla superficie posteriore e superiore del testicolo e formano la testa dell’epididimo.</a:t>
            </a:r>
          </a:p>
          <a:p>
            <a:pPr algn="just"/>
            <a:r>
              <a:rPr lang="it-IT" b="1" dirty="0" smtClean="0">
                <a:solidFill>
                  <a:srgbClr val="FF0000"/>
                </a:solidFill>
              </a:rPr>
              <a:t>La vascolarizzazione e l’innervazione </a:t>
            </a:r>
            <a:r>
              <a:rPr lang="it-IT" dirty="0" smtClean="0"/>
              <a:t>dei tubuli e della rete </a:t>
            </a:r>
            <a:r>
              <a:rPr lang="it-IT" dirty="0" err="1" smtClean="0"/>
              <a:t>testis</a:t>
            </a:r>
            <a:r>
              <a:rPr lang="it-IT" dirty="0" smtClean="0"/>
              <a:t> sono analoghe a quelle del testicolo di cui queste formazioni fanno parte.</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20</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Tubuli seminiferi</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21</a:t>
            </a:fld>
            <a:endParaRPr lang="it-IT"/>
          </a:p>
        </p:txBody>
      </p:sp>
      <p:pic>
        <p:nvPicPr>
          <p:cNvPr id="33794" name="Picture 2" descr="C:\Users\Master\Desktop\Ultime foto\tubuli sem.png"/>
          <p:cNvPicPr>
            <a:picLocks noChangeAspect="1" noChangeArrowheads="1"/>
          </p:cNvPicPr>
          <p:nvPr/>
        </p:nvPicPr>
        <p:blipFill>
          <a:blip r:embed="rId2" cstate="print"/>
          <a:srcRect/>
          <a:stretch>
            <a:fillRect/>
          </a:stretch>
        </p:blipFill>
        <p:spPr bwMode="auto">
          <a:xfrm>
            <a:off x="1403648" y="908720"/>
            <a:ext cx="6267678" cy="5545748"/>
          </a:xfrm>
          <a:prstGeom prst="rect">
            <a:avLst/>
          </a:prstGeom>
          <a:noFill/>
        </p:spPr>
      </p:pic>
      <p:sp>
        <p:nvSpPr>
          <p:cNvPr id="9" name="Ritorno 8">
            <a:hlinkClick r:id="rId3" action="ppaction://hlinksldjump" highlightClick="1"/>
          </p:cNvPr>
          <p:cNvSpPr/>
          <p:nvPr/>
        </p:nvSpPr>
        <p:spPr>
          <a:xfrm>
            <a:off x="7956376"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2031325"/>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Una volta si riteneva </a:t>
            </a:r>
            <a:r>
              <a:rPr lang="it-IT" dirty="0" smtClean="0"/>
              <a:t>che le vescicole seminali servissero da deposito per gli spermatozoi, i quali sono comunque rintracciabili all'interno di queste. </a:t>
            </a:r>
          </a:p>
          <a:p>
            <a:pPr algn="just"/>
            <a:r>
              <a:rPr lang="it-IT" b="1" dirty="0" smtClean="0">
                <a:solidFill>
                  <a:srgbClr val="FF0000"/>
                </a:solidFill>
              </a:rPr>
              <a:t>Attualmente è noto </a:t>
            </a:r>
            <a:r>
              <a:rPr lang="it-IT" dirty="0" smtClean="0"/>
              <a:t>che la funzione delle vescicole è quella di produrre un liquido ricco di fruttosio che costituisce il 60% del liquido seminale. Anche se il liquido seminale contiene altre sostanze  quali amminoacidi, prostaglandine, citrato, proteine, va detto che il fruttosio è il suo costituente principale e rappresenta la fonte energetica degli spermatozoi.</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22</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Vescichette seminali</a:t>
            </a:r>
            <a:endParaRPr lang="it-IT" sz="2400" b="1" dirty="0">
              <a:solidFill>
                <a:srgbClr val="0070C0"/>
              </a:solidFill>
            </a:endParaRPr>
          </a:p>
        </p:txBody>
      </p:sp>
      <p:pic>
        <p:nvPicPr>
          <p:cNvPr id="39938" name="Picture 2" descr="C:\Users\Master\Desktop\Ultime foto\vescichette seminali.jpg"/>
          <p:cNvPicPr>
            <a:picLocks noChangeAspect="1" noChangeArrowheads="1"/>
          </p:cNvPicPr>
          <p:nvPr/>
        </p:nvPicPr>
        <p:blipFill>
          <a:blip r:embed="rId2" cstate="print"/>
          <a:srcRect/>
          <a:stretch>
            <a:fillRect/>
          </a:stretch>
        </p:blipFill>
        <p:spPr bwMode="auto">
          <a:xfrm>
            <a:off x="2627784" y="3429000"/>
            <a:ext cx="4048349" cy="3212976"/>
          </a:xfrm>
          <a:prstGeom prst="rect">
            <a:avLst/>
          </a:prstGeom>
          <a:noFill/>
          <a:ln w="25400">
            <a:solidFill>
              <a:schemeClr val="accent1"/>
            </a:solidFill>
          </a:ln>
        </p:spPr>
      </p:pic>
      <p:sp>
        <p:nvSpPr>
          <p:cNvPr id="9" name="Ritorno 8">
            <a:hlinkClick r:id="rId3" action="ppaction://hlinksldjump" highlightClick="1"/>
          </p:cNvPr>
          <p:cNvSpPr/>
          <p:nvPr/>
        </p:nvSpPr>
        <p:spPr>
          <a:xfrm>
            <a:off x="7956376"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9938"/>
                                        </p:tgtEl>
                                        <p:attrNameLst>
                                          <p:attrName>style.visibility</p:attrName>
                                        </p:attrNameLst>
                                      </p:cBhvr>
                                      <p:to>
                                        <p:strVal val="visible"/>
                                      </p:to>
                                    </p:set>
                                    <p:animEffect transition="in" filter="wheel(4)">
                                      <p:cBhvr>
                                        <p:cTn id="16" dur="2000"/>
                                        <p:tgtEl>
                                          <p:spTgt spid="3993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5016758"/>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Il muscolo </a:t>
            </a:r>
            <a:r>
              <a:rPr lang="it-IT" sz="1600" b="1" dirty="0" err="1" smtClean="0">
                <a:solidFill>
                  <a:srgbClr val="FF0000"/>
                </a:solidFill>
              </a:rPr>
              <a:t>cremastere</a:t>
            </a:r>
            <a:r>
              <a:rPr lang="it-IT" sz="1600" dirty="0" smtClean="0"/>
              <a:t>, nell'anatomia umana, è un muscolo scheletrico che ricopre i testicoli. Nonostante sia striato, normalmente non è sotto il controllo volontario.</a:t>
            </a:r>
          </a:p>
          <a:p>
            <a:pPr algn="just"/>
            <a:r>
              <a:rPr lang="it-IT" sz="1600" b="1" dirty="0" smtClean="0">
                <a:solidFill>
                  <a:srgbClr val="FF0000"/>
                </a:solidFill>
              </a:rPr>
              <a:t>Si sviluppa pienamente solamente negli uomini</a:t>
            </a:r>
            <a:r>
              <a:rPr lang="it-IT" sz="1600" dirty="0" smtClean="0"/>
              <a:t>, mentre nelle donne si osservano solo alcune anse muscolari attorno al legamento rotondo dell'utero.</a:t>
            </a:r>
          </a:p>
          <a:p>
            <a:pPr algn="just"/>
            <a:r>
              <a:rPr lang="it-IT" sz="1600" b="1" dirty="0" smtClean="0">
                <a:solidFill>
                  <a:srgbClr val="FF0000"/>
                </a:solidFill>
              </a:rPr>
              <a:t>È formato da fascetti carnosi </a:t>
            </a:r>
            <a:r>
              <a:rPr lang="it-IT" sz="1600" dirty="0" smtClean="0"/>
              <a:t>che si trovano nel canale inguinale e nello scroto fra gli strati interni ed esterni della fascia spermatica, circondando i testicoli e il funicolo spermatico. È un muscolo bilaterale, estensione del muscolo obliquo interno addominale; si origina anche dal tubercolo pubico e dal legamento inguinale, per poi arrivare al funicolo spermatico. Riceve la sua innervazione dalla ramificazione genitale del nervo </a:t>
            </a:r>
            <a:r>
              <a:rPr lang="it-IT" sz="1600" dirty="0" err="1" smtClean="0"/>
              <a:t>genitofemorale</a:t>
            </a:r>
            <a:r>
              <a:rPr lang="it-IT" sz="1600" dirty="0" smtClean="0"/>
              <a:t> (vedi anche Riflesso </a:t>
            </a:r>
            <a:r>
              <a:rPr lang="it-IT" sz="1600" dirty="0" err="1" smtClean="0"/>
              <a:t>cremasterico</a:t>
            </a:r>
            <a:r>
              <a:rPr lang="it-IT" sz="1600" dirty="0" smtClean="0"/>
              <a:t>).</a:t>
            </a:r>
          </a:p>
          <a:p>
            <a:pPr algn="just"/>
            <a:r>
              <a:rPr lang="it-IT" sz="1600" b="1" dirty="0" smtClean="0">
                <a:solidFill>
                  <a:srgbClr val="FF0000"/>
                </a:solidFill>
              </a:rPr>
              <a:t>La sua funzione è quella di sollevare ed abbassare lo scroto </a:t>
            </a:r>
            <a:r>
              <a:rPr lang="it-IT" sz="1600" dirty="0" smtClean="0"/>
              <a:t>influendo sulla regolazione della temperatura dei testicoli in favore della spermatogenesi. Così, in ambienti freschi, il </a:t>
            </a:r>
            <a:r>
              <a:rPr lang="it-IT" sz="1600" dirty="0" err="1" smtClean="0"/>
              <a:t>cremastere</a:t>
            </a:r>
            <a:r>
              <a:rPr lang="it-IT" sz="1600" dirty="0" smtClean="0"/>
              <a:t> raccoglie i testicoli in vicinanza del corpo riducendo la perdita di calore, mentre con un clima caldo, rilassandosi, si distanzia dal calore prodotto dal corpo umano, permettendo un significativo abbassamento della temperatura. </a:t>
            </a:r>
          </a:p>
          <a:p>
            <a:pPr algn="just"/>
            <a:r>
              <a:rPr lang="it-IT" sz="1600" b="1" dirty="0" smtClean="0">
                <a:solidFill>
                  <a:srgbClr val="FF0000"/>
                </a:solidFill>
              </a:rPr>
              <a:t>Questa funzione è importante </a:t>
            </a:r>
            <a:r>
              <a:rPr lang="it-IT" sz="1600" dirty="0" smtClean="0"/>
              <a:t>poiché permette una corretta gametogenesi, che avviene ad una temperatura inferiore di alcuni gradi a quella normale del corpo.</a:t>
            </a:r>
          </a:p>
          <a:p>
            <a:pPr algn="just"/>
            <a:r>
              <a:rPr lang="it-IT" sz="1600" b="1" dirty="0" smtClean="0">
                <a:solidFill>
                  <a:srgbClr val="FF0000"/>
                </a:solidFill>
              </a:rPr>
              <a:t>Per le professioni esercitate in prossimità di fonti di calore </a:t>
            </a:r>
            <a:r>
              <a:rPr lang="it-IT" sz="1600" dirty="0" smtClean="0"/>
              <a:t>(per esempio addetti alle fonderie, soffiatori di vetro, cuochi, panettieri) l'innalzamento della temperatura è un fattore di rischio lavorativo che può portare ad alterazioni della spermatogenesi e riduzione della fertilità.</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23</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Il muscolo </a:t>
            </a:r>
            <a:r>
              <a:rPr lang="it-IT" sz="2400" b="1" dirty="0" err="1" smtClean="0">
                <a:solidFill>
                  <a:srgbClr val="0070C0"/>
                </a:solidFill>
              </a:rPr>
              <a:t>Cremastere</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24</a:t>
            </a:fld>
            <a:endParaRPr lang="it-IT" dirty="0"/>
          </a:p>
        </p:txBody>
      </p:sp>
      <p:pic>
        <p:nvPicPr>
          <p:cNvPr id="41986" name="Picture 2" descr="C:\Users\Master\Desktop\Ultime foto\cremastere2.jpg"/>
          <p:cNvPicPr>
            <a:picLocks noChangeAspect="1" noChangeArrowheads="1"/>
          </p:cNvPicPr>
          <p:nvPr/>
        </p:nvPicPr>
        <p:blipFill>
          <a:blip r:embed="rId2" cstate="print"/>
          <a:srcRect/>
          <a:stretch>
            <a:fillRect/>
          </a:stretch>
        </p:blipFill>
        <p:spPr bwMode="auto">
          <a:xfrm>
            <a:off x="1331640" y="1052736"/>
            <a:ext cx="6912768" cy="5557866"/>
          </a:xfrm>
          <a:prstGeom prst="rect">
            <a:avLst/>
          </a:prstGeom>
          <a:noFill/>
          <a:ln w="25400">
            <a:solidFill>
              <a:schemeClr val="accent1"/>
            </a:solidFill>
          </a:ln>
        </p:spPr>
      </p:pic>
      <p:sp>
        <p:nvSpPr>
          <p:cNvPr id="9" name="Ritorno 8">
            <a:hlinkClick r:id="rId3" action="ppaction://hlinksldjump" highlightClick="1"/>
          </p:cNvPr>
          <p:cNvSpPr/>
          <p:nvPr/>
        </p:nvSpPr>
        <p:spPr>
          <a:xfrm>
            <a:off x="7524328" y="587727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heel(4)">
                                      <p:cBhvr>
                                        <p:cTn id="7"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8352928" cy="5078313"/>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Il pene è l'organo copulatore del maschio</a:t>
            </a:r>
            <a:r>
              <a:rPr lang="it-IT" dirty="0" smtClean="0"/>
              <a:t>. Durante un rapporto sessuale, l'ingresso del pene in </a:t>
            </a:r>
            <a:r>
              <a:rPr lang="it-IT" b="1" dirty="0" smtClean="0"/>
              <a:t>vagina</a:t>
            </a:r>
            <a:r>
              <a:rPr lang="it-IT" dirty="0" smtClean="0"/>
              <a:t>, permette di trasferire all'interno dell'</a:t>
            </a:r>
            <a:r>
              <a:rPr lang="it-IT" b="1" dirty="0" smtClean="0"/>
              <a:t>utero</a:t>
            </a:r>
            <a:r>
              <a:rPr lang="it-IT" dirty="0" smtClean="0"/>
              <a:t> e delle tube di </a:t>
            </a:r>
            <a:r>
              <a:rPr lang="it-IT" dirty="0" err="1" smtClean="0"/>
              <a:t>Falloppio</a:t>
            </a:r>
            <a:r>
              <a:rPr lang="it-IT" dirty="0" smtClean="0"/>
              <a:t> lo </a:t>
            </a:r>
            <a:r>
              <a:rPr lang="it-IT" b="1" dirty="0" smtClean="0"/>
              <a:t>sperma</a:t>
            </a:r>
            <a:r>
              <a:rPr lang="it-IT" dirty="0" smtClean="0"/>
              <a:t> necessario per la riproduzione della specie.</a:t>
            </a:r>
          </a:p>
          <a:p>
            <a:pPr algn="just"/>
            <a:r>
              <a:rPr lang="it-IT" b="1" dirty="0" smtClean="0">
                <a:solidFill>
                  <a:srgbClr val="FF0000"/>
                </a:solidFill>
              </a:rPr>
              <a:t>Lo sperma è un liquido composto </a:t>
            </a:r>
            <a:r>
              <a:rPr lang="it-IT" dirty="0" smtClean="0"/>
              <a:t>dagli </a:t>
            </a:r>
            <a:r>
              <a:rPr lang="it-IT" b="1" dirty="0" smtClean="0"/>
              <a:t>spermatozoi</a:t>
            </a:r>
            <a:r>
              <a:rPr lang="it-IT" dirty="0" smtClean="0"/>
              <a:t> prodotti dai </a:t>
            </a:r>
            <a:r>
              <a:rPr lang="it-IT" b="1" dirty="0" smtClean="0"/>
              <a:t>testicoli</a:t>
            </a:r>
            <a:r>
              <a:rPr lang="it-IT" dirty="0" smtClean="0"/>
              <a:t>, a cui si uniscono le secrezioni (di </a:t>
            </a:r>
            <a:r>
              <a:rPr lang="it-IT" b="1" dirty="0" smtClean="0"/>
              <a:t>prostata</a:t>
            </a:r>
            <a:r>
              <a:rPr lang="it-IT" dirty="0" smtClean="0"/>
              <a:t>, vescicole seminali e ghiandole </a:t>
            </a:r>
            <a:r>
              <a:rPr lang="it-IT" dirty="0" err="1" smtClean="0"/>
              <a:t>periuretrali</a:t>
            </a:r>
            <a:r>
              <a:rPr lang="it-IT" dirty="0" smtClean="0"/>
              <a:t>) necessarie a proteggerli e a sostenerne l'attività.</a:t>
            </a:r>
          </a:p>
          <a:p>
            <a:pPr algn="just"/>
            <a:r>
              <a:rPr lang="it-IT" b="1" dirty="0" smtClean="0">
                <a:solidFill>
                  <a:srgbClr val="FF0000"/>
                </a:solidFill>
              </a:rPr>
              <a:t>Durante un rapporto sessuale</a:t>
            </a:r>
            <a:r>
              <a:rPr lang="it-IT" dirty="0" smtClean="0"/>
              <a:t>, lo sperma viene espulso dal pene, attraverso l'</a:t>
            </a:r>
            <a:r>
              <a:rPr lang="it-IT" b="1" dirty="0" smtClean="0"/>
              <a:t>uretra</a:t>
            </a:r>
            <a:r>
              <a:rPr lang="it-IT" dirty="0" smtClean="0"/>
              <a:t>, nel momento dell'</a:t>
            </a:r>
            <a:r>
              <a:rPr lang="it-IT" b="1" dirty="0" smtClean="0"/>
              <a:t>eiaculazione</a:t>
            </a:r>
            <a:r>
              <a:rPr lang="it-IT" dirty="0" smtClean="0"/>
              <a:t>.</a:t>
            </a:r>
          </a:p>
          <a:p>
            <a:pPr algn="just"/>
            <a:r>
              <a:rPr lang="it-IT" b="1" dirty="0" smtClean="0">
                <a:solidFill>
                  <a:srgbClr val="FF0000"/>
                </a:solidFill>
              </a:rPr>
              <a:t>Per poter adempiere alla sua funzione </a:t>
            </a:r>
            <a:r>
              <a:rPr lang="it-IT" b="1" dirty="0" err="1" smtClean="0">
                <a:solidFill>
                  <a:srgbClr val="FF0000"/>
                </a:solidFill>
              </a:rPr>
              <a:t>copulatoria</a:t>
            </a:r>
            <a:r>
              <a:rPr lang="it-IT" dirty="0" smtClean="0"/>
              <a:t>, il pene deve trovarsi in </a:t>
            </a:r>
            <a:r>
              <a:rPr lang="it-IT" b="1" dirty="0" smtClean="0"/>
              <a:t>erezione</a:t>
            </a:r>
            <a:r>
              <a:rPr lang="it-IT" dirty="0" smtClean="0"/>
              <a:t>, cioè in uno stato in cui l'organo aumenta di dimensioni e consistenza a seguito di stimoli psicologici e delle conseguenti reazioni fisiologiche involontarie.</a:t>
            </a:r>
          </a:p>
          <a:p>
            <a:pPr algn="just"/>
            <a:r>
              <a:rPr lang="it-IT" b="1" dirty="0" smtClean="0">
                <a:solidFill>
                  <a:srgbClr val="FF0000"/>
                </a:solidFill>
              </a:rPr>
              <a:t>Insieme allo scroto</a:t>
            </a:r>
            <a:r>
              <a:rPr lang="it-IT" dirty="0" smtClean="0"/>
              <a:t> e alle strutture in esso contenute, il pene costituisce i </a:t>
            </a:r>
            <a:r>
              <a:rPr lang="it-IT" b="1" dirty="0" smtClean="0"/>
              <a:t>genitali esterni maschili</a:t>
            </a:r>
            <a:r>
              <a:rPr lang="it-IT" dirty="0" smtClean="0"/>
              <a:t>.</a:t>
            </a:r>
          </a:p>
          <a:p>
            <a:pPr algn="ctr"/>
            <a:r>
              <a:rPr lang="it-IT" sz="2000" b="1" dirty="0" smtClean="0">
                <a:solidFill>
                  <a:srgbClr val="FF0000"/>
                </a:solidFill>
              </a:rPr>
              <a:t>La struttura del pene può essere distinta in tre parti:</a:t>
            </a:r>
          </a:p>
          <a:p>
            <a:pPr lvl="0"/>
            <a:r>
              <a:rPr lang="it-IT" b="1" dirty="0" smtClean="0"/>
              <a:t>- </a:t>
            </a:r>
            <a:r>
              <a:rPr lang="it-IT" b="1" dirty="0" smtClean="0">
                <a:solidFill>
                  <a:srgbClr val="0070C0"/>
                </a:solidFill>
              </a:rPr>
              <a:t>radice del pene</a:t>
            </a:r>
          </a:p>
          <a:p>
            <a:pPr lvl="0"/>
            <a:r>
              <a:rPr lang="it-IT" b="1" dirty="0" smtClean="0"/>
              <a:t>- </a:t>
            </a:r>
            <a:r>
              <a:rPr lang="it-IT" b="1" dirty="0" smtClean="0">
                <a:solidFill>
                  <a:srgbClr val="0070C0"/>
                </a:solidFill>
              </a:rPr>
              <a:t>asta del pene</a:t>
            </a:r>
            <a:r>
              <a:rPr lang="it-IT" dirty="0" smtClean="0"/>
              <a:t> (o corpo del pene o asta peniena)</a:t>
            </a:r>
          </a:p>
          <a:p>
            <a:pPr lvl="0"/>
            <a:r>
              <a:rPr lang="it-IT" b="1" dirty="0" smtClean="0"/>
              <a:t>- </a:t>
            </a:r>
            <a:r>
              <a:rPr lang="it-IT" b="1" dirty="0" smtClean="0">
                <a:solidFill>
                  <a:srgbClr val="0070C0"/>
                </a:solidFill>
              </a:rPr>
              <a:t>glande</a:t>
            </a:r>
          </a:p>
          <a:p>
            <a:pPr algn="just"/>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25</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Il pene</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p:cTn id="51"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fade">
                                      <p:cBhvr>
                                        <p:cTn id="60" dur="1000"/>
                                        <p:tgtEl>
                                          <p:spTgt spid="4">
                                            <p:txEl>
                                              <p:pRg st="6" end="6"/>
                                            </p:txEl>
                                          </p:spTgt>
                                        </p:tgtEl>
                                      </p:cBhvr>
                                    </p:animEffect>
                                    <p:anim calcmode="lin" valueType="num">
                                      <p:cBhvr>
                                        <p:cTn id="6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Effect transition="in" filter="fade">
                                      <p:cBhvr>
                                        <p:cTn id="65" dur="1000"/>
                                        <p:tgtEl>
                                          <p:spTgt spid="4">
                                            <p:txEl>
                                              <p:pRg st="7" end="7"/>
                                            </p:txEl>
                                          </p:spTgt>
                                        </p:tgtEl>
                                      </p:cBhvr>
                                    </p:animEffect>
                                    <p:anim calcmode="lin" valueType="num">
                                      <p:cBhvr>
                                        <p:cTn id="6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fade">
                                      <p:cBhvr>
                                        <p:cTn id="70" dur="1000"/>
                                        <p:tgtEl>
                                          <p:spTgt spid="4">
                                            <p:txEl>
                                              <p:pRg st="8" end="8"/>
                                            </p:txEl>
                                          </p:spTgt>
                                        </p:tgtEl>
                                      </p:cBhvr>
                                    </p:animEffect>
                                    <p:anim calcmode="lin" valueType="num">
                                      <p:cBhvr>
                                        <p:cTn id="7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26</a:t>
            </a:fld>
            <a:endParaRPr lang="it-IT" dirty="0"/>
          </a:p>
        </p:txBody>
      </p:sp>
      <p:pic>
        <p:nvPicPr>
          <p:cNvPr id="9" name="Immagine 8" descr="Pene sezione trasversale"/>
          <p:cNvPicPr/>
          <p:nvPr/>
        </p:nvPicPr>
        <p:blipFill>
          <a:blip r:embed="rId2" cstate="print"/>
          <a:srcRect/>
          <a:stretch>
            <a:fillRect/>
          </a:stretch>
        </p:blipFill>
        <p:spPr bwMode="auto">
          <a:xfrm>
            <a:off x="4427984" y="908720"/>
            <a:ext cx="4464496" cy="3024336"/>
          </a:xfrm>
          <a:prstGeom prst="rect">
            <a:avLst/>
          </a:prstGeom>
          <a:noFill/>
          <a:ln w="25400">
            <a:solidFill>
              <a:schemeClr val="accent1"/>
            </a:solidFill>
            <a:miter lim="800000"/>
            <a:headEnd/>
            <a:tailEnd/>
          </a:ln>
        </p:spPr>
      </p:pic>
      <p:pic>
        <p:nvPicPr>
          <p:cNvPr id="10" name="Immagine 9" descr="Pene in Erezione"/>
          <p:cNvPicPr/>
          <p:nvPr/>
        </p:nvPicPr>
        <p:blipFill>
          <a:blip r:embed="rId3" cstate="print"/>
          <a:srcRect/>
          <a:stretch>
            <a:fillRect/>
          </a:stretch>
        </p:blipFill>
        <p:spPr bwMode="auto">
          <a:xfrm>
            <a:off x="323528" y="908720"/>
            <a:ext cx="3816424" cy="5472608"/>
          </a:xfrm>
          <a:prstGeom prst="rect">
            <a:avLst/>
          </a:prstGeom>
          <a:noFill/>
          <a:ln w="25400">
            <a:solidFill>
              <a:schemeClr val="accent1"/>
            </a:solidFill>
            <a:miter lim="800000"/>
            <a:headEnd/>
            <a:tailEnd/>
          </a:ln>
        </p:spPr>
      </p:pic>
      <p:pic>
        <p:nvPicPr>
          <p:cNvPr id="11" name="Immagine 10" descr="Glande e frenulo"/>
          <p:cNvPicPr/>
          <p:nvPr/>
        </p:nvPicPr>
        <p:blipFill>
          <a:blip r:embed="rId4" cstate="print"/>
          <a:srcRect/>
          <a:stretch>
            <a:fillRect/>
          </a:stretch>
        </p:blipFill>
        <p:spPr bwMode="auto">
          <a:xfrm>
            <a:off x="5220072" y="4005064"/>
            <a:ext cx="2952328" cy="2448272"/>
          </a:xfrm>
          <a:prstGeom prst="rect">
            <a:avLst/>
          </a:prstGeom>
          <a:noFill/>
          <a:ln w="25400">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9"/>
            <a:ext cx="5544616" cy="5016758"/>
          </a:xfrm>
          <a:prstGeom prst="rect">
            <a:avLst/>
          </a:prstGeom>
          <a:solidFill>
            <a:srgbClr val="FFFF00"/>
          </a:solidFill>
          <a:ln w="25400">
            <a:solidFill>
              <a:srgbClr val="0070C0"/>
            </a:solidFill>
          </a:ln>
        </p:spPr>
        <p:txBody>
          <a:bodyPr wrap="square" rtlCol="0">
            <a:spAutoFit/>
          </a:bodyPr>
          <a:lstStyle/>
          <a:p>
            <a:pPr algn="just"/>
            <a:r>
              <a:rPr lang="it-IT" sz="1600" b="1" dirty="0" smtClean="0">
                <a:solidFill>
                  <a:srgbClr val="FF0000"/>
                </a:solidFill>
              </a:rPr>
              <a:t>Sebbene i valori medi pubblicati in letteratura </a:t>
            </a:r>
            <a:r>
              <a:rPr lang="it-IT" sz="1600" dirty="0" smtClean="0"/>
              <a:t>differiscano leggermente tra loro, nei libri di testo e nelle varie fonti consultate si considera normale una lunghezza del pene allo stato eretto compresa tra 12 e 15 centimetri.</a:t>
            </a:r>
          </a:p>
          <a:p>
            <a:pPr algn="just"/>
            <a:r>
              <a:rPr lang="it-IT" sz="1600" b="1" dirty="0" smtClean="0">
                <a:solidFill>
                  <a:srgbClr val="FF0000"/>
                </a:solidFill>
              </a:rPr>
              <a:t>Allo stato flaccido</a:t>
            </a:r>
            <a:r>
              <a:rPr lang="it-IT" sz="1600" dirty="0" smtClean="0"/>
              <a:t>, invece, la lunghezza del pene scende a 9-10 centimetri. Per quanto riguarda la circonferenza del pene allo stato eretto, questa si aggira mediamente attorno ai 12 centimetri.</a:t>
            </a:r>
          </a:p>
          <a:p>
            <a:pPr algn="just"/>
            <a:r>
              <a:rPr lang="it-IT" sz="1600" b="1" dirty="0" smtClean="0">
                <a:solidFill>
                  <a:srgbClr val="FF0000"/>
                </a:solidFill>
              </a:rPr>
              <a:t>Una revisione sistematica pubblicata nel 2015 </a:t>
            </a:r>
            <a:r>
              <a:rPr lang="it-IT" sz="1600" dirty="0" smtClean="0"/>
              <a:t>ha concluso che la lunghezza media di un pene umano eretto è approssimativamente pari a 13,12 mm ± 1,66 cm; la stessa ricerca ha concluso che la lunghezza del pene flaccido ha una scarsa correlazione con la lunghezza del pene eretto (significa che un pene corto allo stato flaccido può allungarsi sensibilmente durante lo stato eretto, e viceversa). </a:t>
            </a:r>
          </a:p>
          <a:p>
            <a:pPr algn="just"/>
            <a:r>
              <a:rPr lang="it-IT" sz="1600" b="1" dirty="0" smtClean="0">
                <a:solidFill>
                  <a:srgbClr val="FF0000"/>
                </a:solidFill>
              </a:rPr>
              <a:t>Pare invece più significativa </a:t>
            </a:r>
            <a:r>
              <a:rPr lang="it-IT" sz="1600" dirty="0" smtClean="0"/>
              <a:t>la correlazione con la lunghezza del pene flaccido stirato manualmente e con l'altezza dell'individuo (significa che in genere - ma non sempre - all'aumentare di questi valori tende ad aumentare anche la lunghezza del pene eretto, e viceversa).</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27</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Dimensioni del pene</a:t>
            </a:r>
            <a:endParaRPr lang="it-IT" sz="2400" b="1" dirty="0">
              <a:solidFill>
                <a:srgbClr val="0070C0"/>
              </a:solidFill>
            </a:endParaRPr>
          </a:p>
        </p:txBody>
      </p:sp>
      <p:pic>
        <p:nvPicPr>
          <p:cNvPr id="9" name="Immagine 8" descr="Come misurare il pene"/>
          <p:cNvPicPr/>
          <p:nvPr/>
        </p:nvPicPr>
        <p:blipFill>
          <a:blip r:embed="rId2" cstate="print"/>
          <a:srcRect/>
          <a:stretch>
            <a:fillRect/>
          </a:stretch>
        </p:blipFill>
        <p:spPr bwMode="auto">
          <a:xfrm>
            <a:off x="6156176" y="1844824"/>
            <a:ext cx="2808312" cy="3816424"/>
          </a:xfrm>
          <a:prstGeom prst="rect">
            <a:avLst/>
          </a:prstGeom>
          <a:noFill/>
          <a:ln w="25400">
            <a:solidFill>
              <a:schemeClr val="accent1"/>
            </a:solidFill>
            <a:miter lim="800000"/>
            <a:headEnd/>
            <a:tailEnd/>
          </a:ln>
        </p:spPr>
      </p:pic>
      <p:sp>
        <p:nvSpPr>
          <p:cNvPr id="10" name="Ritorno 9">
            <a:hlinkClick r:id="rId3" action="ppaction://hlinksldjump" highlightClick="1"/>
          </p:cNvPr>
          <p:cNvSpPr/>
          <p:nvPr/>
        </p:nvSpPr>
        <p:spPr>
          <a:xfrm>
            <a:off x="7164288" y="5805264"/>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4)">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4247317"/>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La spermatogenesi </a:t>
            </a:r>
            <a:r>
              <a:rPr lang="it-IT" dirty="0" smtClean="0"/>
              <a:t>è quel complesso di fenomeni differenziativi e maturativi della linea germinale, che avvengono all’interno dei tubuli seminiferi del testicolo, e che determina la formazione dello spermatozoo a partire dallo spermatogonio.</a:t>
            </a:r>
          </a:p>
          <a:p>
            <a:pPr algn="just"/>
            <a:r>
              <a:rPr lang="it-IT" b="1" dirty="0" smtClean="0">
                <a:solidFill>
                  <a:srgbClr val="FF0000"/>
                </a:solidFill>
              </a:rPr>
              <a:t>Esso inizia con la pubertà</a:t>
            </a:r>
            <a:r>
              <a:rPr lang="it-IT" dirty="0" smtClean="0"/>
              <a:t> e continua per tutta la durata della vita dell’uomo.</a:t>
            </a:r>
          </a:p>
          <a:p>
            <a:pPr algn="just"/>
            <a:r>
              <a:rPr lang="it-IT" dirty="0" smtClean="0"/>
              <a:t>Il ciclo </a:t>
            </a:r>
            <a:r>
              <a:rPr lang="it-IT" dirty="0" err="1" smtClean="0"/>
              <a:t>spermatogenetico</a:t>
            </a:r>
            <a:r>
              <a:rPr lang="it-IT" dirty="0" smtClean="0"/>
              <a:t> dura 70 giorni, e la maturazione finale degli spermatozoi, che avviene nell’epididimo, ha la durata di 12-21 giorni. Si calcola che un testicolo umano normale produca 123 ± 18 milioni di spermatozoi al giorno.</a:t>
            </a:r>
          </a:p>
          <a:p>
            <a:pPr algn="just"/>
            <a:r>
              <a:rPr lang="it-IT" b="1" dirty="0" smtClean="0">
                <a:solidFill>
                  <a:srgbClr val="FF0000"/>
                </a:solidFill>
              </a:rPr>
              <a:t>Il processo </a:t>
            </a:r>
            <a:r>
              <a:rPr lang="it-IT" b="1" dirty="0" err="1" smtClean="0">
                <a:solidFill>
                  <a:srgbClr val="FF0000"/>
                </a:solidFill>
              </a:rPr>
              <a:t>maturativo</a:t>
            </a:r>
            <a:r>
              <a:rPr lang="it-IT" b="1" dirty="0" smtClean="0">
                <a:solidFill>
                  <a:srgbClr val="FF0000"/>
                </a:solidFill>
              </a:rPr>
              <a:t> </a:t>
            </a:r>
            <a:r>
              <a:rPr lang="it-IT" dirty="0" smtClean="0"/>
              <a:t>avviene all’interno dell’epitelio seminifero con il contributo delle cellule di </a:t>
            </a:r>
            <a:r>
              <a:rPr lang="it-IT" b="1" dirty="0" smtClean="0"/>
              <a:t>Sertoli. </a:t>
            </a:r>
            <a:r>
              <a:rPr lang="it-IT" dirty="0" smtClean="0"/>
              <a:t>In ogni segmento di tubulo seminifero le cellule germinali sono presenti in varie fasi di maturazione, e si spostano gradualmente dalla regione basale verso il lume del tubulo, durante il processo di maturazione.</a:t>
            </a:r>
          </a:p>
          <a:p>
            <a:pPr algn="ctr"/>
            <a:r>
              <a:rPr lang="it-IT" b="1" dirty="0" smtClean="0">
                <a:solidFill>
                  <a:srgbClr val="FF0000"/>
                </a:solidFill>
              </a:rPr>
              <a:t>Classifichiamo due tipi di spermatogoni:</a:t>
            </a:r>
            <a:endParaRPr lang="it-IT" dirty="0" smtClean="0">
              <a:solidFill>
                <a:srgbClr val="FF0000"/>
              </a:solidFill>
            </a:endParaRPr>
          </a:p>
          <a:p>
            <a:pPr lvl="0" algn="just"/>
            <a:r>
              <a:rPr lang="it-IT" b="1" dirty="0" smtClean="0">
                <a:solidFill>
                  <a:srgbClr val="FF0000"/>
                </a:solidFill>
              </a:rPr>
              <a:t>spermatogoni A</a:t>
            </a:r>
            <a:r>
              <a:rPr lang="it-IT" dirty="0" smtClean="0"/>
              <a:t>, </a:t>
            </a:r>
            <a:r>
              <a:rPr lang="it-IT" dirty="0" err="1" smtClean="0"/>
              <a:t>a</a:t>
            </a:r>
            <a:r>
              <a:rPr lang="it-IT" dirty="0" smtClean="0"/>
              <a:t> loro volta distinguibili in </a:t>
            </a:r>
            <a:r>
              <a:rPr lang="it-IT" b="1" dirty="0" smtClean="0"/>
              <a:t>spermatogoni Ad</a:t>
            </a:r>
            <a:r>
              <a:rPr lang="it-IT" dirty="0" smtClean="0"/>
              <a:t>, cellule staminali di riserva, e </a:t>
            </a:r>
            <a:r>
              <a:rPr lang="it-IT" b="1" dirty="0" smtClean="0"/>
              <a:t>spermatogoni </a:t>
            </a:r>
            <a:r>
              <a:rPr lang="it-IT" b="1" dirty="0" err="1" smtClean="0"/>
              <a:t>Ap</a:t>
            </a:r>
            <a:r>
              <a:rPr lang="it-IT" dirty="0" smtClean="0"/>
              <a:t>, derivati dagli Ad.</a:t>
            </a:r>
          </a:p>
          <a:p>
            <a:pPr lvl="0" algn="just"/>
            <a:r>
              <a:rPr lang="it-IT" b="1" dirty="0" smtClean="0">
                <a:solidFill>
                  <a:srgbClr val="FF0000"/>
                </a:solidFill>
              </a:rPr>
              <a:t>spermatogoni B</a:t>
            </a:r>
            <a:r>
              <a:rPr lang="it-IT" dirty="0" smtClean="0"/>
              <a:t>, derivati dagli </a:t>
            </a:r>
            <a:r>
              <a:rPr lang="it-IT" dirty="0" err="1" smtClean="0"/>
              <a:t>Ap</a:t>
            </a:r>
            <a:r>
              <a:rPr lang="it-IT" dirty="0" smtClean="0"/>
              <a:t>, che iniziano la prima divisione meiotica.</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28</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spermatogenesi (1)</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124744"/>
            <a:ext cx="8352928" cy="5355312"/>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Dalla prima divisione meiotica </a:t>
            </a:r>
            <a:r>
              <a:rPr lang="it-IT" dirty="0" smtClean="0"/>
              <a:t>degli spermatogoni B, si formano gli </a:t>
            </a:r>
            <a:r>
              <a:rPr lang="it-IT" b="1" dirty="0" smtClean="0"/>
              <a:t>spermatociti di primo ordine</a:t>
            </a:r>
            <a:r>
              <a:rPr lang="it-IT" dirty="0" smtClean="0"/>
              <a:t> e gli </a:t>
            </a:r>
            <a:r>
              <a:rPr lang="it-IT" b="1" dirty="0" smtClean="0"/>
              <a:t>spermatociti di secondo ordine</a:t>
            </a:r>
            <a:r>
              <a:rPr lang="it-IT" dirty="0" smtClean="0"/>
              <a:t>, i quali hanno subito un rimescolamento genetico.</a:t>
            </a:r>
          </a:p>
          <a:p>
            <a:pPr algn="just"/>
            <a:r>
              <a:rPr lang="it-IT" b="1" dirty="0" smtClean="0">
                <a:solidFill>
                  <a:srgbClr val="FF0000"/>
                </a:solidFill>
              </a:rPr>
              <a:t>Lo spermatocita di secondo ordine</a:t>
            </a:r>
            <a:r>
              <a:rPr lang="it-IT" dirty="0" smtClean="0"/>
              <a:t>, attraverso una seconda divisione meiotica, riduce il normale corredo cromosomico diploide (46 cromosomi per l’uomo) ad un corredo aploide (23 cromosomi).</a:t>
            </a:r>
          </a:p>
          <a:p>
            <a:pPr algn="just"/>
            <a:r>
              <a:rPr lang="it-IT" b="1" dirty="0" smtClean="0">
                <a:solidFill>
                  <a:srgbClr val="FF0000"/>
                </a:solidFill>
              </a:rPr>
              <a:t>Oltre a tale fenomeno di riduzione </a:t>
            </a:r>
            <a:r>
              <a:rPr lang="it-IT" dirty="0" smtClean="0"/>
              <a:t>del patrimonio genetico cellulare, lo spermatocita va progressivamente incontro ad un processo di trasformazione della sua morfologia (</a:t>
            </a:r>
            <a:r>
              <a:rPr lang="it-IT" b="1" dirty="0" err="1" smtClean="0"/>
              <a:t>spermiogenesi</a:t>
            </a:r>
            <a:r>
              <a:rPr lang="it-IT" dirty="0" smtClean="0"/>
              <a:t>) divenendo </a:t>
            </a:r>
            <a:r>
              <a:rPr lang="it-IT" b="1" dirty="0" smtClean="0"/>
              <a:t>spermatide</a:t>
            </a:r>
            <a:r>
              <a:rPr lang="it-IT" dirty="0" smtClean="0"/>
              <a:t>, che, infine, si differenzia in </a:t>
            </a:r>
            <a:r>
              <a:rPr lang="it-IT" b="1" dirty="0" smtClean="0"/>
              <a:t>spermatozoo</a:t>
            </a:r>
            <a:r>
              <a:rPr lang="it-IT" dirty="0" smtClean="0"/>
              <a:t>.</a:t>
            </a:r>
          </a:p>
          <a:p>
            <a:pPr algn="just"/>
            <a:r>
              <a:rPr lang="it-IT" b="1" dirty="0" smtClean="0">
                <a:solidFill>
                  <a:srgbClr val="FF0000"/>
                </a:solidFill>
              </a:rPr>
              <a:t>Una normale spermatogenesi </a:t>
            </a:r>
            <a:r>
              <a:rPr lang="it-IT" dirty="0" smtClean="0"/>
              <a:t>richiede anche un’integrità ed un’interazione tra le varie componenti somatiche del parenchima testicolare, e cioè la microcircolazione arteriosa, venosa, e linfatica, le cellule di </a:t>
            </a:r>
            <a:r>
              <a:rPr lang="it-IT" dirty="0" err="1" smtClean="0"/>
              <a:t>Leydig</a:t>
            </a:r>
            <a:r>
              <a:rPr lang="it-IT" dirty="0" smtClean="0"/>
              <a:t> o cellule interstiziali, e l’asse </a:t>
            </a:r>
            <a:r>
              <a:rPr lang="it-IT" dirty="0" err="1" smtClean="0"/>
              <a:t>ipotalamo-ipofisi-gonadi</a:t>
            </a:r>
            <a:r>
              <a:rPr lang="it-IT" dirty="0" smtClean="0"/>
              <a:t>.</a:t>
            </a:r>
          </a:p>
          <a:p>
            <a:pPr algn="just"/>
            <a:r>
              <a:rPr lang="it-IT" b="1" dirty="0" smtClean="0">
                <a:solidFill>
                  <a:srgbClr val="FF0000"/>
                </a:solidFill>
              </a:rPr>
              <a:t>L’ormone </a:t>
            </a:r>
            <a:r>
              <a:rPr lang="it-IT" b="1" dirty="0" err="1" smtClean="0">
                <a:solidFill>
                  <a:srgbClr val="FF0000"/>
                </a:solidFill>
              </a:rPr>
              <a:t>luteinizzante</a:t>
            </a:r>
            <a:r>
              <a:rPr lang="it-IT" b="1" dirty="0" smtClean="0">
                <a:solidFill>
                  <a:srgbClr val="FF0000"/>
                </a:solidFill>
              </a:rPr>
              <a:t> </a:t>
            </a:r>
            <a:r>
              <a:rPr lang="it-IT" dirty="0" smtClean="0"/>
              <a:t>(</a:t>
            </a:r>
            <a:r>
              <a:rPr lang="it-IT" b="1" dirty="0" smtClean="0"/>
              <a:t>LH</a:t>
            </a:r>
            <a:r>
              <a:rPr lang="it-IT" dirty="0" smtClean="0"/>
              <a:t>) ipofisario, trasportato dai numerosi vasi sanguigni, raggiunge il bersaglio testicolare: la cellula di </a:t>
            </a:r>
            <a:r>
              <a:rPr lang="it-IT" b="1" dirty="0" err="1" smtClean="0"/>
              <a:t>leydig</a:t>
            </a:r>
            <a:r>
              <a:rPr lang="it-IT" b="1" dirty="0" smtClean="0"/>
              <a:t>,</a:t>
            </a:r>
            <a:r>
              <a:rPr lang="it-IT" dirty="0" smtClean="0"/>
              <a:t> stimolandone la produzione di </a:t>
            </a:r>
            <a:r>
              <a:rPr lang="it-IT" b="1" dirty="0" smtClean="0"/>
              <a:t>testosterone</a:t>
            </a:r>
            <a:r>
              <a:rPr lang="it-IT" dirty="0" smtClean="0"/>
              <a:t>, il quale, in parte raggiunge il circolo, ed in parte diffonde dall’interstizio al tubulo seminifero, attraversando la sua parete contrattile, dove raggiunge il suo bersaglio tubulare, la cellula di Sertoli, trasportata dall’ l’ABP (</a:t>
            </a:r>
            <a:r>
              <a:rPr lang="it-IT" dirty="0" err="1" smtClean="0"/>
              <a:t>androgen-binding-protein</a:t>
            </a:r>
            <a:r>
              <a:rPr lang="it-IT" dirty="0" smtClean="0"/>
              <a:t>).</a:t>
            </a: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29</a:t>
            </a:fld>
            <a:endParaRPr lang="it-IT"/>
          </a:p>
        </p:txBody>
      </p:sp>
      <p:sp>
        <p:nvSpPr>
          <p:cNvPr id="8" name="CasellaDiTesto 7"/>
          <p:cNvSpPr txBox="1"/>
          <p:nvPr/>
        </p:nvSpPr>
        <p:spPr>
          <a:xfrm>
            <a:off x="2267744" y="692696"/>
            <a:ext cx="4608512" cy="461665"/>
          </a:xfrm>
          <a:prstGeom prst="rect">
            <a:avLst/>
          </a:prstGeom>
          <a:noFill/>
        </p:spPr>
        <p:txBody>
          <a:bodyPr wrap="square" rtlCol="0">
            <a:spAutoFit/>
          </a:bodyPr>
          <a:lstStyle/>
          <a:p>
            <a:pPr algn="ctr"/>
            <a:r>
              <a:rPr lang="it-IT" sz="2400" b="1" dirty="0" smtClean="0">
                <a:solidFill>
                  <a:srgbClr val="0070C0"/>
                </a:solidFill>
              </a:rPr>
              <a:t>La spermatogenesi (2)</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 </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556792"/>
            <a:ext cx="8352928" cy="4093428"/>
          </a:xfrm>
          <a:prstGeom prst="rect">
            <a:avLst/>
          </a:prstGeom>
          <a:solidFill>
            <a:srgbClr val="FFFF00"/>
          </a:solidFill>
          <a:ln w="25400">
            <a:solidFill>
              <a:srgbClr val="0070C0"/>
            </a:solidFill>
          </a:ln>
        </p:spPr>
        <p:txBody>
          <a:bodyPr wrap="square" rtlCol="0">
            <a:spAutoFit/>
          </a:bodyPr>
          <a:lstStyle/>
          <a:p>
            <a:pPr algn="just"/>
            <a:r>
              <a:rPr lang="it-IT" sz="2000" dirty="0" smtClean="0">
                <a:solidFill>
                  <a:srgbClr val="FF0000"/>
                </a:solidFill>
              </a:rPr>
              <a:t>L'</a:t>
            </a:r>
            <a:r>
              <a:rPr lang="it-IT" sz="2000" b="1" dirty="0" smtClean="0">
                <a:solidFill>
                  <a:srgbClr val="FF0000"/>
                </a:solidFill>
              </a:rPr>
              <a:t>ipotalamo</a:t>
            </a:r>
            <a:r>
              <a:rPr lang="it-IT" sz="2000" dirty="0" smtClean="0"/>
              <a:t> è l'importante struttura dell'encefalo che prende posto appena sotto il talamo e che dirige l'attività dell'ipofisi, una ghiandola endocrina maggiore fondamentale alla vita e al benessere dell'essere umano.</a:t>
            </a:r>
          </a:p>
          <a:p>
            <a:pPr algn="just"/>
            <a:r>
              <a:rPr lang="it-IT" sz="2000" b="1" dirty="0" smtClean="0">
                <a:solidFill>
                  <a:srgbClr val="FF0000"/>
                </a:solidFill>
              </a:rPr>
              <a:t>Connesso</a:t>
            </a:r>
            <a:r>
              <a:rPr lang="it-IT" sz="2000" dirty="0" smtClean="0"/>
              <a:t> alla formazione reticolare del tronco encefalico e all'amigdala, l'ipotalamo prende parte al mantenimento dell'omeostasi corporea, attraverso per esempio la regolazione della temperatura corporea o del senso di sazietà, e al rilascio di ormoni destinati a coinvolgere l'ipofisi.</a:t>
            </a:r>
          </a:p>
          <a:p>
            <a:pPr algn="just"/>
            <a:r>
              <a:rPr lang="it-IT" sz="2000" b="1" dirty="0" smtClean="0">
                <a:solidFill>
                  <a:srgbClr val="FF0000"/>
                </a:solidFill>
              </a:rPr>
              <a:t>L'ipotalamo è un concentrato di nuclei nervosi</a:t>
            </a:r>
            <a:r>
              <a:rPr lang="it-IT" sz="2000" dirty="0" smtClean="0"/>
              <a:t>, i quali gli conferiscono una varietà di funzioni, compresi un ruolo nel cosiddetto sistema </a:t>
            </a:r>
            <a:r>
              <a:rPr lang="it-IT" sz="2000" dirty="0" err="1" smtClean="0"/>
              <a:t>limbico</a:t>
            </a:r>
            <a:r>
              <a:rPr lang="it-IT" sz="2000" dirty="0" smtClean="0"/>
              <a:t> e un ruolo da ghiandola endocrina maggiore.</a:t>
            </a:r>
          </a:p>
          <a:p>
            <a:pPr algn="just"/>
            <a:r>
              <a:rPr lang="it-IT" sz="2000" b="1" dirty="0" smtClean="0">
                <a:solidFill>
                  <a:srgbClr val="FF0000"/>
                </a:solidFill>
              </a:rPr>
              <a:t>L'ipotalamo, </a:t>
            </a:r>
            <a:r>
              <a:rPr lang="it-IT" sz="2000" dirty="0" smtClean="0"/>
              <a:t>quindi, appartiene tanto al </a:t>
            </a:r>
            <a:r>
              <a:rPr lang="it-IT" sz="2000" b="1" dirty="0" smtClean="0"/>
              <a:t>sistema nervoso centrale</a:t>
            </a:r>
            <a:r>
              <a:rPr lang="it-IT" sz="2000" dirty="0" smtClean="0"/>
              <a:t>, quanto al </a:t>
            </a:r>
            <a:r>
              <a:rPr lang="it-IT" sz="2000" b="1" dirty="0" smtClean="0"/>
              <a:t>sistema endocrino</a:t>
            </a:r>
            <a:r>
              <a:rPr lang="it-IT" sz="2000" dirty="0" smtClean="0"/>
              <a:t>; per l'esattezza, i neurologi lo descrivono come l'organo di connessione tra il sistema nervoso e il sistema endocrino.</a:t>
            </a:r>
            <a:endParaRPr lang="it-IT" sz="2000"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L’ipotalamo</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4247317"/>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Il complesso </a:t>
            </a:r>
            <a:r>
              <a:rPr lang="it-IT" b="1" dirty="0" err="1" smtClean="0">
                <a:solidFill>
                  <a:srgbClr val="FF0000"/>
                </a:solidFill>
              </a:rPr>
              <a:t>ABP-androgeno</a:t>
            </a:r>
            <a:r>
              <a:rPr lang="it-IT" dirty="0" smtClean="0"/>
              <a:t>, a contatto con la membrana della cellula germinale, libera l’ormone che passa nel citoplasma della cellula, dove si lega con il recettore specifico. Il complesso </a:t>
            </a:r>
            <a:r>
              <a:rPr lang="it-IT" dirty="0" err="1" smtClean="0"/>
              <a:t>androgeno-recettore</a:t>
            </a:r>
            <a:r>
              <a:rPr lang="it-IT" dirty="0" smtClean="0"/>
              <a:t> entra quindi nel nucleo, e si lega alla cromatina ad uno specifico sito accettore, per svolgere la sua azione modulatrice.</a:t>
            </a:r>
          </a:p>
          <a:p>
            <a:pPr algn="just"/>
            <a:r>
              <a:rPr lang="it-IT" b="1" dirty="0" smtClean="0">
                <a:solidFill>
                  <a:srgbClr val="FF0000"/>
                </a:solidFill>
              </a:rPr>
              <a:t>L’ormone follicolo-stimolante </a:t>
            </a:r>
            <a:r>
              <a:rPr lang="it-IT" dirty="0" smtClean="0"/>
              <a:t>(</a:t>
            </a:r>
            <a:r>
              <a:rPr lang="it-IT" b="1" dirty="0" smtClean="0"/>
              <a:t>FSH</a:t>
            </a:r>
            <a:r>
              <a:rPr lang="it-IT" dirty="0" smtClean="0"/>
              <a:t>) ipofisario, attraverso il sistema arterioso, raggiunge le zone interstiziali del testicolo, e si diffonde passivamente attraverso la membrana basale del tubulo seminifero, si lega ad un recettore specifico di membrana della cellula di Sertoli e, stimolando la produzione di AMP ciclico, promuove la sintesi di RNA, che sintetizza l’ABP.</a:t>
            </a:r>
          </a:p>
          <a:p>
            <a:pPr algn="just"/>
            <a:r>
              <a:rPr lang="it-IT" b="1" dirty="0" smtClean="0">
                <a:solidFill>
                  <a:srgbClr val="FF0000"/>
                </a:solidFill>
              </a:rPr>
              <a:t>La cellula di Sertoli</a:t>
            </a:r>
            <a:r>
              <a:rPr lang="it-IT" dirty="0" smtClean="0"/>
              <a:t>, stimolata dal testosterone e dall’ormone follicolo-stimolante (FSH) ipofisario, assolve alla sua funzione trofica e di controllo della spermatogenesi.</a:t>
            </a:r>
          </a:p>
          <a:p>
            <a:pPr algn="just"/>
            <a:r>
              <a:rPr lang="it-IT" b="1" dirty="0" smtClean="0">
                <a:solidFill>
                  <a:srgbClr val="FF0000"/>
                </a:solidFill>
              </a:rPr>
              <a:t>Le cellule di Sertoli</a:t>
            </a:r>
            <a:r>
              <a:rPr lang="it-IT" dirty="0" smtClean="0"/>
              <a:t>, essendo provviste di microtubuli e filamenti, sono in grado di far progredire le cellule germinali dalla base verso il lume tubulare, e, contemporaneamente, la barriera </a:t>
            </a:r>
            <a:r>
              <a:rPr lang="it-IT" dirty="0" err="1" smtClean="0"/>
              <a:t>emato-testicolare</a:t>
            </a:r>
            <a:r>
              <a:rPr lang="it-IT" dirty="0" smtClean="0"/>
              <a:t> evita la formazione di anticorpi specifici nei confronti delle cellule germinali più mature.</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30</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spermatogenesi (3)</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31</a:t>
            </a:fld>
            <a:endParaRPr lang="it-IT"/>
          </a:p>
        </p:txBody>
      </p:sp>
      <p:pic>
        <p:nvPicPr>
          <p:cNvPr id="2050" name="Picture 2" descr="C:\Users\Master\Desktop\cellule e ormoni\spermato2.jpg"/>
          <p:cNvPicPr>
            <a:picLocks noChangeAspect="1" noChangeArrowheads="1"/>
          </p:cNvPicPr>
          <p:nvPr/>
        </p:nvPicPr>
        <p:blipFill>
          <a:blip r:embed="rId2" cstate="print"/>
          <a:srcRect/>
          <a:stretch>
            <a:fillRect/>
          </a:stretch>
        </p:blipFill>
        <p:spPr bwMode="auto">
          <a:xfrm>
            <a:off x="1043608" y="908720"/>
            <a:ext cx="7248927" cy="554461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32</a:t>
            </a:fld>
            <a:endParaRPr lang="it-IT"/>
          </a:p>
        </p:txBody>
      </p:sp>
      <p:pic>
        <p:nvPicPr>
          <p:cNvPr id="3074" name="Picture 2" descr="C:\Users\Master\Desktop\cellule e ormoni\spermato4.jpg"/>
          <p:cNvPicPr>
            <a:picLocks noChangeAspect="1" noChangeArrowheads="1"/>
          </p:cNvPicPr>
          <p:nvPr/>
        </p:nvPicPr>
        <p:blipFill>
          <a:blip r:embed="rId2" cstate="print"/>
          <a:srcRect/>
          <a:stretch>
            <a:fillRect/>
          </a:stretch>
        </p:blipFill>
        <p:spPr bwMode="auto">
          <a:xfrm>
            <a:off x="611560" y="908720"/>
            <a:ext cx="7846330" cy="5544616"/>
          </a:xfrm>
          <a:prstGeom prst="rect">
            <a:avLst/>
          </a:prstGeom>
          <a:noFill/>
        </p:spPr>
      </p:pic>
      <p:sp>
        <p:nvSpPr>
          <p:cNvPr id="9" name="Ritorno 8">
            <a:hlinkClick r:id="rId3" action="ppaction://hlinksldjump" highlightClick="1"/>
          </p:cNvPr>
          <p:cNvSpPr/>
          <p:nvPr/>
        </p:nvSpPr>
        <p:spPr>
          <a:xfrm>
            <a:off x="8172400" y="5661248"/>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4801314"/>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E’ la cellula gametica maschile </a:t>
            </a:r>
            <a:r>
              <a:rPr lang="it-IT" dirty="0" smtClean="0"/>
              <a:t>degli animali e ha il compito di raggiungere il gamete femminile, l'ovulo, per fecondarlo durante la riproduzione sessuale </a:t>
            </a:r>
            <a:r>
              <a:rPr lang="it-IT" dirty="0" err="1" smtClean="0"/>
              <a:t>anfigonica</a:t>
            </a:r>
            <a:r>
              <a:rPr lang="it-IT" dirty="0" smtClean="0"/>
              <a:t>. </a:t>
            </a:r>
          </a:p>
          <a:p>
            <a:pPr algn="just"/>
            <a:r>
              <a:rPr lang="it-IT" b="1" dirty="0" smtClean="0">
                <a:solidFill>
                  <a:srgbClr val="FF0000"/>
                </a:solidFill>
              </a:rPr>
              <a:t>Dall'unione delle due cellule </a:t>
            </a:r>
            <a:r>
              <a:rPr lang="it-IT" dirty="0" smtClean="0"/>
              <a:t>si forma lo zigote, la prima cellula diploide, la quale andando incontro a numerose divisioni mitotiche, andrà a svilupparsi in un embrione.</a:t>
            </a:r>
          </a:p>
          <a:p>
            <a:pPr algn="just"/>
            <a:r>
              <a:rPr lang="it-IT" b="1" dirty="0" smtClean="0">
                <a:solidFill>
                  <a:srgbClr val="FF0000"/>
                </a:solidFill>
              </a:rPr>
              <a:t>Fu il fiammingo</a:t>
            </a:r>
            <a:r>
              <a:rPr lang="it-IT" dirty="0" smtClean="0"/>
              <a:t> </a:t>
            </a:r>
            <a:r>
              <a:rPr lang="it-IT" b="1" dirty="0" err="1" smtClean="0"/>
              <a:t>Antony</a:t>
            </a:r>
            <a:r>
              <a:rPr lang="it-IT" b="1" dirty="0" smtClean="0"/>
              <a:t> </a:t>
            </a:r>
            <a:r>
              <a:rPr lang="it-IT" b="1" dirty="0" err="1" smtClean="0"/>
              <a:t>van</a:t>
            </a:r>
            <a:r>
              <a:rPr lang="it-IT" b="1" dirty="0" smtClean="0"/>
              <a:t> </a:t>
            </a:r>
            <a:r>
              <a:rPr lang="it-IT" b="1" dirty="0" err="1" smtClean="0"/>
              <a:t>Leeuwenhoek</a:t>
            </a:r>
            <a:r>
              <a:rPr lang="it-IT" b="1" dirty="0" smtClean="0"/>
              <a:t> nel 1677</a:t>
            </a:r>
            <a:r>
              <a:rPr lang="it-IT" dirty="0" smtClean="0"/>
              <a:t> che identificò per primo, con un microscopio, gli spermatozoi: vide testa e coda e li definì </a:t>
            </a:r>
            <a:r>
              <a:rPr lang="it-IT" i="1" dirty="0" err="1" smtClean="0"/>
              <a:t>animalculi</a:t>
            </a:r>
            <a:r>
              <a:rPr lang="it-IT" dirty="0" smtClean="0"/>
              <a:t>, piccoli animali.</a:t>
            </a:r>
          </a:p>
          <a:p>
            <a:pPr algn="just"/>
            <a:r>
              <a:rPr lang="it-IT" b="1" dirty="0" smtClean="0">
                <a:solidFill>
                  <a:srgbClr val="FF0000"/>
                </a:solidFill>
              </a:rPr>
              <a:t>In talune specie lo spermatozoo </a:t>
            </a:r>
            <a:r>
              <a:rPr lang="it-IT" dirty="0" smtClean="0"/>
              <a:t>(che in altre si muove con movimenti </a:t>
            </a:r>
            <a:r>
              <a:rPr lang="it-IT" i="1" dirty="0" smtClean="0"/>
              <a:t>ameboidi</a:t>
            </a:r>
            <a:r>
              <a:rPr lang="it-IT" dirty="0" smtClean="0"/>
              <a:t>) è detto </a:t>
            </a:r>
            <a:r>
              <a:rPr lang="it-IT" i="1" dirty="0" smtClean="0"/>
              <a:t>flagellato</a:t>
            </a:r>
            <a:r>
              <a:rPr lang="it-IT" dirty="0" smtClean="0"/>
              <a:t> perché presenta un lungo </a:t>
            </a:r>
            <a:r>
              <a:rPr lang="it-IT" i="1" dirty="0" smtClean="0"/>
              <a:t>flagello</a:t>
            </a:r>
            <a:r>
              <a:rPr lang="it-IT" dirty="0" smtClean="0"/>
              <a:t> il cui compito è garantire la motilità al gamete. È importante notare che gli spermatozoi di nuova formazione derivati dal processo di "</a:t>
            </a:r>
            <a:r>
              <a:rPr lang="it-IT" dirty="0" err="1" smtClean="0"/>
              <a:t>spermiogenesi</a:t>
            </a:r>
            <a:r>
              <a:rPr lang="it-IT" dirty="0" smtClean="0"/>
              <a:t>" (il processo di trasformazione degli spermatidi in spermatozoi) sono "immobili" e quindi non possono fecondare un ovocita. </a:t>
            </a:r>
          </a:p>
          <a:p>
            <a:pPr algn="just"/>
            <a:r>
              <a:rPr lang="it-IT" b="1" dirty="0" smtClean="0">
                <a:solidFill>
                  <a:srgbClr val="FF0000"/>
                </a:solidFill>
              </a:rPr>
              <a:t>Questa capacità </a:t>
            </a:r>
            <a:r>
              <a:rPr lang="it-IT" dirty="0" smtClean="0"/>
              <a:t>viene acquisita solo dopo il loro transito nell'epididimo in cui vengono capacitati al movimento, mentre nell'apparato riproduttore femminile essi acquisiranno la cosiddetta "</a:t>
            </a:r>
            <a:r>
              <a:rPr lang="it-IT" dirty="0" err="1" smtClean="0"/>
              <a:t>capacitazione</a:t>
            </a:r>
            <a:r>
              <a:rPr lang="it-IT" dirty="0" smtClean="0"/>
              <a:t>" cioè ulteriori modificazioni che consentiranno l'acquisizione della capacità di fecondazione. In tali specie gli spermatozoi si caratterizzano per la presenza di una testa e di una coda.</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33</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Lo spermatozoo</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34</a:t>
            </a:fld>
            <a:endParaRPr lang="it-IT"/>
          </a:p>
        </p:txBody>
      </p:sp>
      <p:pic>
        <p:nvPicPr>
          <p:cNvPr id="2050" name="Picture 2" descr="C:\Users\Master\Desktop\spermatozoo.png"/>
          <p:cNvPicPr>
            <a:picLocks noChangeAspect="1" noChangeArrowheads="1"/>
          </p:cNvPicPr>
          <p:nvPr/>
        </p:nvPicPr>
        <p:blipFill>
          <a:blip r:embed="rId2" cstate="print"/>
          <a:srcRect/>
          <a:stretch>
            <a:fillRect/>
          </a:stretch>
        </p:blipFill>
        <p:spPr bwMode="auto">
          <a:xfrm>
            <a:off x="1403648" y="908719"/>
            <a:ext cx="6336704" cy="5766401"/>
          </a:xfrm>
          <a:prstGeom prst="rect">
            <a:avLst/>
          </a:prstGeom>
          <a:noFill/>
          <a:ln w="25400">
            <a:solidFill>
              <a:schemeClr val="accent1"/>
            </a:solidFill>
          </a:ln>
        </p:spPr>
      </p:pic>
      <p:sp>
        <p:nvSpPr>
          <p:cNvPr id="9" name="Ritorno 8">
            <a:hlinkClick r:id="rId3" action="ppaction://hlinksldjump" highlightClick="1"/>
          </p:cNvPr>
          <p:cNvSpPr/>
          <p:nvPr/>
        </p:nvSpPr>
        <p:spPr>
          <a:xfrm>
            <a:off x="7884368" y="5589240"/>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576064"/>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251520" y="1124744"/>
            <a:ext cx="8712968" cy="5262979"/>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Lo sperma</a:t>
            </a:r>
            <a:r>
              <a:rPr lang="it-IT" sz="1600" dirty="0" smtClean="0"/>
              <a:t> è un composto organico di consistenza liquido-albuminosa, generalmente di colore bianco oppure bianco-perlato, con aspetto opalescente o lattescente, che fisiologicamente contiene cellule germinali dette spermatozoi (tranne nei casi patologici di azoospermia) prodotte nelle gonadi di animali maschi o ermafroditi, e da altre sostanze di natura organica. </a:t>
            </a:r>
          </a:p>
          <a:p>
            <a:pPr algn="just"/>
            <a:r>
              <a:rPr lang="it-IT" sz="1600" b="1" dirty="0" smtClean="0">
                <a:solidFill>
                  <a:srgbClr val="FF0000"/>
                </a:solidFill>
              </a:rPr>
              <a:t>Il compito dello </a:t>
            </a:r>
            <a:r>
              <a:rPr lang="it-IT" sz="1600" b="1" i="1" dirty="0" smtClean="0">
                <a:solidFill>
                  <a:srgbClr val="FF0000"/>
                </a:solidFill>
              </a:rPr>
              <a:t>sperma</a:t>
            </a:r>
            <a:r>
              <a:rPr lang="it-IT" sz="1600" dirty="0" smtClean="0"/>
              <a:t> è la fecondazione dell'ovulo femminile (gamete femminile) e il processo di espulsione dalle vie genitali è detto eiaculazione.</a:t>
            </a:r>
          </a:p>
          <a:p>
            <a:pPr algn="just"/>
            <a:r>
              <a:rPr lang="it-IT" sz="1600" b="1" dirty="0" smtClean="0">
                <a:solidFill>
                  <a:srgbClr val="FF0000"/>
                </a:solidFill>
              </a:rPr>
              <a:t>Nel seme </a:t>
            </a:r>
            <a:r>
              <a:rPr lang="it-IT" sz="1600" dirty="0" smtClean="0"/>
              <a:t>sono presenti alcuni ormoni, la cui funzione precisa non è stata ancora determinata. È composto da una parte solida e una parte liquida. La parte cellulare, rappresentata dagli spermatozoi è prodotta dai testicoli, mentre la restante parte è prodotta dalla prostata e dalle vescicole seminali, nonché dalle ghiandole </a:t>
            </a:r>
            <a:r>
              <a:rPr lang="it-IT" sz="1600" dirty="0" err="1" smtClean="0"/>
              <a:t>periuretrali</a:t>
            </a:r>
            <a:r>
              <a:rPr lang="it-IT" sz="1600" dirty="0" smtClean="0"/>
              <a:t>.</a:t>
            </a:r>
          </a:p>
          <a:p>
            <a:pPr algn="just"/>
            <a:r>
              <a:rPr lang="it-IT" sz="1600" b="1" dirty="0" smtClean="0">
                <a:solidFill>
                  <a:srgbClr val="FF0000"/>
                </a:solidFill>
              </a:rPr>
              <a:t>Interventi chirurgici </a:t>
            </a:r>
            <a:r>
              <a:rPr lang="it-IT" sz="1600" dirty="0" smtClean="0"/>
              <a:t>come la vasectomia permettono all'uomo di avere rapporti eiaculando solamente liquido spermatico privo di spermatozoi, annullando così la possibilità di concepire un figlio.</a:t>
            </a:r>
          </a:p>
          <a:p>
            <a:pPr algn="just"/>
            <a:r>
              <a:rPr lang="it-IT" sz="1600" b="1" dirty="0" smtClean="0">
                <a:solidFill>
                  <a:srgbClr val="FF0000"/>
                </a:solidFill>
              </a:rPr>
              <a:t>Gli spermatozoi</a:t>
            </a:r>
            <a:r>
              <a:rPr lang="it-IT" sz="1600" dirty="0" smtClean="0"/>
              <a:t> e altre sostanze si incontrano solo pochi istanti prima di essere eiaculati Gli spermatozoi o cellule germinali maschili costituiscono solamente il 5% del liquido seminale, il restante 95% è costituito da plasma seminale. Il plasma seminale è costituito, a sua volta, da liquido prostatico (30%) secreto dalla prostata, secrezioni delle vescicole seminali (60%), liquido di </a:t>
            </a:r>
            <a:r>
              <a:rPr lang="it-IT" sz="1600" dirty="0" err="1" smtClean="0"/>
              <a:t>Cowper</a:t>
            </a:r>
            <a:r>
              <a:rPr lang="it-IT" sz="1600" dirty="0" smtClean="0"/>
              <a:t> (5-10%) prodotto dalle ghiandole </a:t>
            </a:r>
            <a:r>
              <a:rPr lang="it-IT" sz="1600" dirty="0" err="1" smtClean="0"/>
              <a:t>bulbouretrali</a:t>
            </a:r>
            <a:r>
              <a:rPr lang="it-IT" sz="1600" dirty="0" smtClean="0"/>
              <a:t> (sia nella fase </a:t>
            </a:r>
            <a:r>
              <a:rPr lang="it-IT" sz="1600" dirty="0" err="1" smtClean="0"/>
              <a:t>pre-eiaculatoria</a:t>
            </a:r>
            <a:r>
              <a:rPr lang="it-IT" sz="1600" dirty="0" smtClean="0"/>
              <a:t>, sia durante l'</a:t>
            </a:r>
            <a:r>
              <a:rPr lang="it-IT" sz="1600" dirty="0" err="1" smtClean="0"/>
              <a:t>eiculazione</a:t>
            </a:r>
            <a:r>
              <a:rPr lang="it-IT" sz="1600" dirty="0" smtClean="0"/>
              <a:t>).</a:t>
            </a:r>
          </a:p>
          <a:p>
            <a:pPr algn="just"/>
            <a:r>
              <a:rPr lang="it-IT" sz="1600" b="1" dirty="0" smtClean="0">
                <a:solidFill>
                  <a:srgbClr val="FF0000"/>
                </a:solidFill>
              </a:rPr>
              <a:t>Le sostanze nutritive </a:t>
            </a:r>
            <a:r>
              <a:rPr lang="it-IT" sz="1600" dirty="0" smtClean="0"/>
              <a:t>che lo compongono sono elevate, costituite soprattutto da zuccheri (in particolare fruttosio) e da molte proteine nobili; sono presenti inoltre discrete dosi di selenio,  zinco, magnesio, fosforo, potassio e acido ascorbico. Ha una consistenza variabile e una viscosità che lo rende scivoloso e simile all'albume dell'uovo.</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35</a:t>
            </a:fld>
            <a:endParaRPr lang="it-IT"/>
          </a:p>
        </p:txBody>
      </p:sp>
      <p:sp>
        <p:nvSpPr>
          <p:cNvPr id="8" name="CasellaDiTesto 7"/>
          <p:cNvSpPr txBox="1"/>
          <p:nvPr/>
        </p:nvSpPr>
        <p:spPr>
          <a:xfrm>
            <a:off x="2267744" y="692696"/>
            <a:ext cx="4608512" cy="461665"/>
          </a:xfrm>
          <a:prstGeom prst="rect">
            <a:avLst/>
          </a:prstGeom>
          <a:noFill/>
        </p:spPr>
        <p:txBody>
          <a:bodyPr wrap="square" rtlCol="0">
            <a:spAutoFit/>
          </a:bodyPr>
          <a:lstStyle/>
          <a:p>
            <a:pPr algn="ctr"/>
            <a:r>
              <a:rPr lang="it-IT" sz="2400" b="1" dirty="0" smtClean="0">
                <a:solidFill>
                  <a:srgbClr val="0070C0"/>
                </a:solidFill>
              </a:rPr>
              <a:t>Lo sperma</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576064"/>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36</a:t>
            </a:fld>
            <a:endParaRPr lang="it-IT"/>
          </a:p>
        </p:txBody>
      </p:sp>
      <p:pic>
        <p:nvPicPr>
          <p:cNvPr id="3074" name="Picture 2" descr="C:\Users\Master\Desktop\sperma.jpg"/>
          <p:cNvPicPr>
            <a:picLocks noChangeAspect="1" noChangeArrowheads="1"/>
          </p:cNvPicPr>
          <p:nvPr/>
        </p:nvPicPr>
        <p:blipFill>
          <a:blip r:embed="rId2" cstate="print"/>
          <a:srcRect/>
          <a:stretch>
            <a:fillRect/>
          </a:stretch>
        </p:blipFill>
        <p:spPr bwMode="auto">
          <a:xfrm>
            <a:off x="1259632" y="862897"/>
            <a:ext cx="7056784" cy="5773733"/>
          </a:xfrm>
          <a:prstGeom prst="rect">
            <a:avLst/>
          </a:prstGeom>
          <a:noFill/>
          <a:ln w="25400">
            <a:solidFill>
              <a:schemeClr val="accent1"/>
            </a:solidFill>
          </a:ln>
        </p:spPr>
      </p:pic>
      <p:sp>
        <p:nvSpPr>
          <p:cNvPr id="9" name="Ritorno 8">
            <a:hlinkClick r:id="rId3" action="ppaction://hlinksldjump" highlightClick="1"/>
          </p:cNvPr>
          <p:cNvSpPr/>
          <p:nvPr/>
        </p:nvSpPr>
        <p:spPr>
          <a:xfrm>
            <a:off x="8244408" y="5373216"/>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576064"/>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23528" y="1196753"/>
            <a:ext cx="8424936" cy="3108543"/>
          </a:xfrm>
          <a:prstGeom prst="rect">
            <a:avLst/>
          </a:prstGeom>
          <a:solidFill>
            <a:srgbClr val="FFFF00"/>
          </a:solidFill>
          <a:ln w="25400">
            <a:solidFill>
              <a:schemeClr val="accent1"/>
            </a:solidFill>
          </a:ln>
        </p:spPr>
        <p:txBody>
          <a:bodyPr wrap="square" rtlCol="0">
            <a:spAutoFit/>
          </a:bodyPr>
          <a:lstStyle/>
          <a:p>
            <a:pPr algn="just"/>
            <a:r>
              <a:rPr lang="it-IT" sz="1400" b="1" dirty="0" smtClean="0">
                <a:solidFill>
                  <a:srgbClr val="FF0000"/>
                </a:solidFill>
              </a:rPr>
              <a:t>L'eiaculazione</a:t>
            </a:r>
            <a:r>
              <a:rPr lang="it-IT" sz="1400" dirty="0" smtClean="0"/>
              <a:t> è l'emissione, attraverso l'uretra, di liquido seminale causata dalle contrazioni dei muscoli alla base del pene e dell'epididimo, in seguito al raggiungimento dell'orgasmo.</a:t>
            </a:r>
          </a:p>
          <a:p>
            <a:pPr algn="just"/>
            <a:r>
              <a:rPr lang="it-IT" sz="1400" b="1" dirty="0" smtClean="0">
                <a:solidFill>
                  <a:srgbClr val="FF0000"/>
                </a:solidFill>
              </a:rPr>
              <a:t>In campo medico</a:t>
            </a:r>
            <a:r>
              <a:rPr lang="it-IT" sz="1400" dirty="0" smtClean="0"/>
              <a:t>, per “</a:t>
            </a:r>
            <a:r>
              <a:rPr lang="it-IT" sz="1400" b="1" dirty="0" smtClean="0"/>
              <a:t>polluzione</a:t>
            </a:r>
            <a:r>
              <a:rPr lang="it-IT" sz="1400" dirty="0" smtClean="0"/>
              <a:t>” s'intende l'emissione involontaria e non controllata di liquido seminale, dovuta principalmente ad un reflusso. Diversamente dall'eiaculazione propriamente detta, le polluzioni non sono generate da alcuna apprezzabile stimolazione fisica sessuale. </a:t>
            </a:r>
          </a:p>
          <a:p>
            <a:pPr algn="just"/>
            <a:r>
              <a:rPr lang="it-IT" sz="1400" b="1" dirty="0" smtClean="0">
                <a:solidFill>
                  <a:srgbClr val="FF0000"/>
                </a:solidFill>
              </a:rPr>
              <a:t>Considerando che tale fenomeno </a:t>
            </a:r>
            <a:r>
              <a:rPr lang="it-IT" sz="1400" dirty="0" smtClean="0"/>
              <a:t>avviene più frequentemente durante la notte, si parla più spesso di </a:t>
            </a:r>
            <a:r>
              <a:rPr lang="it-IT" sz="1400" b="1" i="1" dirty="0" smtClean="0"/>
              <a:t>polluzioni notturne</a:t>
            </a:r>
            <a:r>
              <a:rPr lang="it-IT" sz="1400" dirty="0" smtClean="0"/>
              <a:t>. Pur rimanendo un atto fisiologico e normale - proprio come uno sbadiglio o un colpo di tosse - le polluzioni rappresentano un fenomeno alquanto imbarazzante per molti ragazzi e uomini più o meno giovani.</a:t>
            </a:r>
          </a:p>
          <a:p>
            <a:pPr algn="just"/>
            <a:r>
              <a:rPr lang="it-IT" sz="1400" b="1" dirty="0" smtClean="0">
                <a:solidFill>
                  <a:srgbClr val="FF0000"/>
                </a:solidFill>
              </a:rPr>
              <a:t>La masturbazione</a:t>
            </a:r>
            <a:r>
              <a:rPr lang="it-IT" sz="1400" dirty="0" smtClean="0"/>
              <a:t> è una pratica autoerotica consistente nella sollecitazione volontaria degli organi sessuali, o più raramente di altre parti del corpo, per ottenere piacere.</a:t>
            </a:r>
          </a:p>
          <a:p>
            <a:pPr algn="just"/>
            <a:r>
              <a:rPr lang="it-IT" sz="1400" b="1" dirty="0" smtClean="0">
                <a:solidFill>
                  <a:srgbClr val="FF0000"/>
                </a:solidFill>
              </a:rPr>
              <a:t>Se la masturbazione </a:t>
            </a:r>
            <a:r>
              <a:rPr lang="it-IT" sz="1400" dirty="0" smtClean="0"/>
              <a:t>è considerata un'emissione di sperma volontaria e controllata, la polluzione ne rappresenta l'esatto opposto: infatti, la fuoriuscita imprevista ed involontaria di liquido seminale durante il sonno è spesso conseguenza di un sogno erotico (a tal proposito, si utilizza anche il termine “sogno bagnato”), ed è un fenomeno assolutamente incontrollato ed inconscio il quale, comunque, non rispecchia alcun significato patologico.</a:t>
            </a: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37</a:t>
            </a:fld>
            <a:endParaRPr lang="it-IT"/>
          </a:p>
        </p:txBody>
      </p:sp>
      <p:sp>
        <p:nvSpPr>
          <p:cNvPr id="8" name="CasellaDiTesto 7"/>
          <p:cNvSpPr txBox="1"/>
          <p:nvPr/>
        </p:nvSpPr>
        <p:spPr>
          <a:xfrm>
            <a:off x="971600" y="692696"/>
            <a:ext cx="7272808" cy="461665"/>
          </a:xfrm>
          <a:prstGeom prst="rect">
            <a:avLst/>
          </a:prstGeom>
          <a:noFill/>
        </p:spPr>
        <p:txBody>
          <a:bodyPr wrap="square" rtlCol="0">
            <a:spAutoFit/>
          </a:bodyPr>
          <a:lstStyle/>
          <a:p>
            <a:pPr algn="ctr"/>
            <a:r>
              <a:rPr lang="it-IT" sz="2400" b="1" dirty="0" smtClean="0">
                <a:solidFill>
                  <a:srgbClr val="0070C0"/>
                </a:solidFill>
              </a:rPr>
              <a:t>Eiaculazione, polluzione e masturbazione</a:t>
            </a:r>
            <a:endParaRPr lang="it-IT" sz="2400" b="1" dirty="0">
              <a:solidFill>
                <a:srgbClr val="0070C0"/>
              </a:solidFill>
            </a:endParaRPr>
          </a:p>
        </p:txBody>
      </p:sp>
      <p:pic>
        <p:nvPicPr>
          <p:cNvPr id="1026" name="Picture 2" descr="C:\Users\Master\Desktop\cellule e ormoni\polluzione1.jpg"/>
          <p:cNvPicPr>
            <a:picLocks noChangeAspect="1" noChangeArrowheads="1"/>
          </p:cNvPicPr>
          <p:nvPr/>
        </p:nvPicPr>
        <p:blipFill>
          <a:blip r:embed="rId2" cstate="print"/>
          <a:srcRect/>
          <a:stretch>
            <a:fillRect/>
          </a:stretch>
        </p:blipFill>
        <p:spPr bwMode="auto">
          <a:xfrm>
            <a:off x="3108286" y="4365104"/>
            <a:ext cx="3057984" cy="2304256"/>
          </a:xfrm>
          <a:prstGeom prst="rect">
            <a:avLst/>
          </a:prstGeom>
          <a:noFill/>
          <a:ln w="25400">
            <a:solidFill>
              <a:schemeClr val="accent1"/>
            </a:solidFill>
          </a:ln>
        </p:spPr>
      </p:pic>
      <p:sp>
        <p:nvSpPr>
          <p:cNvPr id="9" name="Ritorno 8">
            <a:hlinkClick r:id="rId3" action="ppaction://hlinksldjump" highlightClick="1"/>
          </p:cNvPr>
          <p:cNvSpPr/>
          <p:nvPr/>
        </p:nvSpPr>
        <p:spPr>
          <a:xfrm>
            <a:off x="8100392" y="5589240"/>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heel(4)">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340768"/>
            <a:ext cx="8352928" cy="5078313"/>
          </a:xfrm>
          <a:prstGeom prst="rect">
            <a:avLst/>
          </a:prstGeom>
          <a:solidFill>
            <a:srgbClr val="FFFF00"/>
          </a:solidFill>
          <a:ln w="25400">
            <a:solidFill>
              <a:schemeClr val="accent1"/>
            </a:solidFill>
          </a:ln>
        </p:spPr>
        <p:txBody>
          <a:bodyPr wrap="square" rtlCol="0">
            <a:spAutoFit/>
          </a:bodyPr>
          <a:lstStyle/>
          <a:p>
            <a:pPr algn="just"/>
            <a:r>
              <a:rPr lang="it-IT" b="1" dirty="0" smtClean="0">
                <a:solidFill>
                  <a:srgbClr val="FF0000"/>
                </a:solidFill>
              </a:rPr>
              <a:t>La fecondazione consiste </a:t>
            </a:r>
            <a:r>
              <a:rPr lang="it-IT" dirty="0" smtClean="0"/>
              <a:t>nell'unione dell'ovulo femminile con uno dei tanti spermatozoi maschili, per formare una cellula - lo zigote - da cui si svilupperà una nuova vita.</a:t>
            </a:r>
          </a:p>
          <a:p>
            <a:pPr algn="just"/>
            <a:r>
              <a:rPr lang="it-IT" b="1" dirty="0" smtClean="0">
                <a:solidFill>
                  <a:srgbClr val="FF0000"/>
                </a:solidFill>
              </a:rPr>
              <a:t>Ruolo degli Spermatozoi</a:t>
            </a:r>
            <a:r>
              <a:rPr lang="it-IT" dirty="0" smtClean="0"/>
              <a:t>. Al culmine dell'atto sessuale, l'eiaculato maschile fuoriesce dal pene e si riversa nella parte superiore della vagina, insieme al suo carico di spermatozoi. </a:t>
            </a:r>
          </a:p>
          <a:p>
            <a:pPr algn="just"/>
            <a:r>
              <a:rPr lang="it-IT" b="1" dirty="0" smtClean="0">
                <a:solidFill>
                  <a:srgbClr val="FF0000"/>
                </a:solidFill>
              </a:rPr>
              <a:t>Tali secrezioni </a:t>
            </a:r>
            <a:r>
              <a:rPr lang="it-IT" dirty="0" smtClean="0"/>
              <a:t>hanno la funzione principale di favorire la motilità degli spermatozoi, assicurarne il nutrimento e la sopravvivenza all'interno dell'ambiente acido della vagina.</a:t>
            </a:r>
          </a:p>
          <a:p>
            <a:pPr algn="just"/>
            <a:r>
              <a:rPr lang="it-IT" b="1" dirty="0" smtClean="0">
                <a:solidFill>
                  <a:srgbClr val="FF0000"/>
                </a:solidFill>
              </a:rPr>
              <a:t>Dopo l'eiaculazione</a:t>
            </a:r>
            <a:r>
              <a:rPr lang="it-IT" dirty="0" smtClean="0"/>
              <a:t>, gli svariati milioni di spermatozoi disponibili per la </a:t>
            </a:r>
            <a:r>
              <a:rPr lang="it-IT" b="1" dirty="0" smtClean="0"/>
              <a:t>fecondazione</a:t>
            </a:r>
            <a:r>
              <a:rPr lang="it-IT" dirty="0" smtClean="0"/>
              <a:t> iniziano un lungo viaggio alla ricerca della cellula uovo, annidata in una delle due tube di </a:t>
            </a:r>
            <a:r>
              <a:rPr lang="it-IT" dirty="0" err="1" smtClean="0"/>
              <a:t>Falloppio</a:t>
            </a:r>
            <a:r>
              <a:rPr lang="it-IT" dirty="0" smtClean="0"/>
              <a:t> (condotto che unisce l'ovaio all'utero). </a:t>
            </a:r>
          </a:p>
          <a:p>
            <a:pPr algn="just"/>
            <a:r>
              <a:rPr lang="it-IT" b="1" dirty="0" smtClean="0">
                <a:solidFill>
                  <a:srgbClr val="FF0000"/>
                </a:solidFill>
              </a:rPr>
              <a:t>Si tratta di un viaggio </a:t>
            </a:r>
            <a:r>
              <a:rPr lang="it-IT" dirty="0" smtClean="0"/>
              <a:t>piuttosto impervio, tanto che la stragrande maggioranza dei gameti maschili perisce ancor prima di intravedere l'ambita meta.</a:t>
            </a:r>
          </a:p>
          <a:p>
            <a:pPr algn="just"/>
            <a:r>
              <a:rPr lang="it-IT" b="1" dirty="0" smtClean="0">
                <a:solidFill>
                  <a:srgbClr val="FF0000"/>
                </a:solidFill>
              </a:rPr>
              <a:t>Tra i primi ostacoli </a:t>
            </a:r>
            <a:r>
              <a:rPr lang="it-IT" dirty="0" smtClean="0"/>
              <a:t>presenti lungo questo cammino, ricordiamo il </a:t>
            </a:r>
            <a:r>
              <a:rPr lang="it-IT" b="1" dirty="0" smtClean="0"/>
              <a:t>muco cervicale</a:t>
            </a:r>
            <a:r>
              <a:rPr lang="it-IT" dirty="0" smtClean="0"/>
              <a:t>, una secrezione uterina, che intrappola tra le sue maglie gli spermatozoi meno vitali, non completamente maturi o con caratteristiche morfologiche sfavorevoli. </a:t>
            </a:r>
          </a:p>
          <a:p>
            <a:pPr algn="just"/>
            <a:r>
              <a:rPr lang="it-IT" b="1" dirty="0" smtClean="0">
                <a:solidFill>
                  <a:srgbClr val="FF0000"/>
                </a:solidFill>
              </a:rPr>
              <a:t>Questo muco </a:t>
            </a:r>
            <a:r>
              <a:rPr lang="it-IT" dirty="0" smtClean="0"/>
              <a:t>diventa meno ostile nei giorni a cavallo dell'ovulazione cioè nel periodo più favorevole alla fecondazione.</a:t>
            </a: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38</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La fecondazione</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39</a:t>
            </a:fld>
            <a:endParaRPr lang="it-IT"/>
          </a:p>
        </p:txBody>
      </p:sp>
      <p:sp>
        <p:nvSpPr>
          <p:cNvPr id="8" name="CasellaDiTesto 7"/>
          <p:cNvSpPr txBox="1"/>
          <p:nvPr/>
        </p:nvSpPr>
        <p:spPr>
          <a:xfrm>
            <a:off x="899592" y="908720"/>
            <a:ext cx="7272808" cy="461665"/>
          </a:xfrm>
          <a:prstGeom prst="rect">
            <a:avLst/>
          </a:prstGeom>
          <a:noFill/>
        </p:spPr>
        <p:txBody>
          <a:bodyPr wrap="square" rtlCol="0">
            <a:spAutoFit/>
          </a:bodyPr>
          <a:lstStyle/>
          <a:p>
            <a:pPr algn="ctr"/>
            <a:r>
              <a:rPr lang="it-IT" sz="2400" b="1" dirty="0" smtClean="0">
                <a:solidFill>
                  <a:srgbClr val="0070C0"/>
                </a:solidFill>
              </a:rPr>
              <a:t>Accoppiamento, fecondazione e impianto dell’embrione</a:t>
            </a:r>
            <a:endParaRPr lang="it-IT" sz="2400" b="1" dirty="0">
              <a:solidFill>
                <a:srgbClr val="0070C0"/>
              </a:solidFill>
            </a:endParaRPr>
          </a:p>
        </p:txBody>
      </p:sp>
      <p:pic>
        <p:nvPicPr>
          <p:cNvPr id="4098" name="Picture 2" descr="C:\Users\Master\Desktop\apparato maschile.jpg"/>
          <p:cNvPicPr>
            <a:picLocks noChangeAspect="1" noChangeArrowheads="1"/>
          </p:cNvPicPr>
          <p:nvPr/>
        </p:nvPicPr>
        <p:blipFill>
          <a:blip r:embed="rId2" cstate="print"/>
          <a:srcRect/>
          <a:stretch>
            <a:fillRect/>
          </a:stretch>
        </p:blipFill>
        <p:spPr bwMode="auto">
          <a:xfrm>
            <a:off x="251520" y="1480160"/>
            <a:ext cx="4176464" cy="4444677"/>
          </a:xfrm>
          <a:prstGeom prst="rect">
            <a:avLst/>
          </a:prstGeom>
          <a:noFill/>
          <a:ln w="25400">
            <a:solidFill>
              <a:schemeClr val="accent1"/>
            </a:solidFill>
          </a:ln>
        </p:spPr>
      </p:pic>
      <p:pic>
        <p:nvPicPr>
          <p:cNvPr id="4099" name="Picture 3" descr="C:\Users\Master\Desktop\sperm ovul.jpg"/>
          <p:cNvPicPr>
            <a:picLocks noChangeAspect="1" noChangeArrowheads="1"/>
          </p:cNvPicPr>
          <p:nvPr/>
        </p:nvPicPr>
        <p:blipFill>
          <a:blip r:embed="rId3" cstate="print"/>
          <a:srcRect/>
          <a:stretch>
            <a:fillRect/>
          </a:stretch>
        </p:blipFill>
        <p:spPr bwMode="auto">
          <a:xfrm>
            <a:off x="4640678" y="1484784"/>
            <a:ext cx="4239315" cy="2520280"/>
          </a:xfrm>
          <a:prstGeom prst="rect">
            <a:avLst/>
          </a:prstGeom>
          <a:noFill/>
          <a:ln w="25400">
            <a:solidFill>
              <a:schemeClr val="accent1"/>
            </a:solidFill>
          </a:ln>
        </p:spPr>
      </p:pic>
      <p:pic>
        <p:nvPicPr>
          <p:cNvPr id="4101" name="Picture 5" descr="C:\Users\Master\Desktop\endom.jpg"/>
          <p:cNvPicPr>
            <a:picLocks noChangeAspect="1" noChangeArrowheads="1"/>
          </p:cNvPicPr>
          <p:nvPr/>
        </p:nvPicPr>
        <p:blipFill>
          <a:blip r:embed="rId4" cstate="print"/>
          <a:srcRect/>
          <a:stretch>
            <a:fillRect/>
          </a:stretch>
        </p:blipFill>
        <p:spPr bwMode="auto">
          <a:xfrm>
            <a:off x="7020272" y="4221088"/>
            <a:ext cx="1851489" cy="1656184"/>
          </a:xfrm>
          <a:prstGeom prst="rect">
            <a:avLst/>
          </a:prstGeom>
          <a:noFill/>
          <a:ln w="25400">
            <a:solidFill>
              <a:schemeClr val="accent1"/>
            </a:solidFill>
          </a:ln>
        </p:spPr>
      </p:pic>
      <p:pic>
        <p:nvPicPr>
          <p:cNvPr id="4102" name="Picture 6" descr="C:\Users\Master\Desktop\ovulo fecondato.jpg"/>
          <p:cNvPicPr>
            <a:picLocks noChangeAspect="1" noChangeArrowheads="1"/>
          </p:cNvPicPr>
          <p:nvPr/>
        </p:nvPicPr>
        <p:blipFill>
          <a:blip r:embed="rId5" cstate="print"/>
          <a:srcRect/>
          <a:stretch>
            <a:fillRect/>
          </a:stretch>
        </p:blipFill>
        <p:spPr bwMode="auto">
          <a:xfrm>
            <a:off x="4644008" y="4221089"/>
            <a:ext cx="2260085" cy="1656184"/>
          </a:xfrm>
          <a:prstGeom prst="rect">
            <a:avLst/>
          </a:prstGeom>
          <a:noFill/>
          <a:ln w="25400">
            <a:solidFill>
              <a:schemeClr val="accent1"/>
            </a:solidFill>
          </a:ln>
        </p:spPr>
      </p:pic>
      <p:sp>
        <p:nvSpPr>
          <p:cNvPr id="10" name="Ritorno 9">
            <a:hlinkClick r:id="rId6" action="ppaction://hlinksldjump" highlightClick="1"/>
          </p:cNvPr>
          <p:cNvSpPr/>
          <p:nvPr/>
        </p:nvSpPr>
        <p:spPr>
          <a:xfrm>
            <a:off x="6732240" y="5949280"/>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heel(4)">
                                      <p:cBhvr>
                                        <p:cTn id="16" dur="2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wheel(4)">
                                      <p:cBhvr>
                                        <p:cTn id="21" dur="2000"/>
                                        <p:tgtEl>
                                          <p:spTgt spid="4099"/>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102"/>
                                        </p:tgtEl>
                                        <p:attrNameLst>
                                          <p:attrName>style.visibility</p:attrName>
                                        </p:attrNameLst>
                                      </p:cBhvr>
                                      <p:to>
                                        <p:strVal val="visible"/>
                                      </p:to>
                                    </p:set>
                                    <p:anim calcmode="lin" valueType="num">
                                      <p:cBhvr>
                                        <p:cTn id="26" dur="500" fill="hold"/>
                                        <p:tgtEl>
                                          <p:spTgt spid="4102"/>
                                        </p:tgtEl>
                                        <p:attrNameLst>
                                          <p:attrName>ppt_w</p:attrName>
                                        </p:attrNameLst>
                                      </p:cBhvr>
                                      <p:tavLst>
                                        <p:tav tm="0">
                                          <p:val>
                                            <p:fltVal val="0"/>
                                          </p:val>
                                        </p:tav>
                                        <p:tav tm="100000">
                                          <p:val>
                                            <p:strVal val="#ppt_w"/>
                                          </p:val>
                                        </p:tav>
                                      </p:tavLst>
                                    </p:anim>
                                    <p:anim calcmode="lin" valueType="num">
                                      <p:cBhvr>
                                        <p:cTn id="27" dur="500" fill="hold"/>
                                        <p:tgtEl>
                                          <p:spTgt spid="4102"/>
                                        </p:tgtEl>
                                        <p:attrNameLst>
                                          <p:attrName>ppt_h</p:attrName>
                                        </p:attrNameLst>
                                      </p:cBhvr>
                                      <p:tavLst>
                                        <p:tav tm="0">
                                          <p:val>
                                            <p:fltVal val="0"/>
                                          </p:val>
                                        </p:tav>
                                        <p:tav tm="100000">
                                          <p:val>
                                            <p:strVal val="#ppt_h"/>
                                          </p:val>
                                        </p:tav>
                                      </p:tavLst>
                                    </p:anim>
                                    <p:anim calcmode="lin" valueType="num">
                                      <p:cBhvr>
                                        <p:cTn id="28" dur="500" fill="hold"/>
                                        <p:tgtEl>
                                          <p:spTgt spid="4102"/>
                                        </p:tgtEl>
                                        <p:attrNameLst>
                                          <p:attrName>style.rotation</p:attrName>
                                        </p:attrNameLst>
                                      </p:cBhvr>
                                      <p:tavLst>
                                        <p:tav tm="0">
                                          <p:val>
                                            <p:fltVal val="360"/>
                                          </p:val>
                                        </p:tav>
                                        <p:tav tm="100000">
                                          <p:val>
                                            <p:fltVal val="0"/>
                                          </p:val>
                                        </p:tav>
                                      </p:tavLst>
                                    </p:anim>
                                    <p:animEffect transition="in" filter="fade">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101"/>
                                        </p:tgtEl>
                                        <p:attrNameLst>
                                          <p:attrName>style.visibility</p:attrName>
                                        </p:attrNameLst>
                                      </p:cBhvr>
                                      <p:to>
                                        <p:strVal val="visible"/>
                                      </p:to>
                                    </p:set>
                                    <p:anim calcmode="lin" valueType="num">
                                      <p:cBhvr>
                                        <p:cTn id="34" dur="500" fill="hold"/>
                                        <p:tgtEl>
                                          <p:spTgt spid="4101"/>
                                        </p:tgtEl>
                                        <p:attrNameLst>
                                          <p:attrName>ppt_w</p:attrName>
                                        </p:attrNameLst>
                                      </p:cBhvr>
                                      <p:tavLst>
                                        <p:tav tm="0">
                                          <p:val>
                                            <p:fltVal val="0"/>
                                          </p:val>
                                        </p:tav>
                                        <p:tav tm="100000">
                                          <p:val>
                                            <p:strVal val="#ppt_w"/>
                                          </p:val>
                                        </p:tav>
                                      </p:tavLst>
                                    </p:anim>
                                    <p:anim calcmode="lin" valueType="num">
                                      <p:cBhvr>
                                        <p:cTn id="35" dur="500" fill="hold"/>
                                        <p:tgtEl>
                                          <p:spTgt spid="4101"/>
                                        </p:tgtEl>
                                        <p:attrNameLst>
                                          <p:attrName>ppt_h</p:attrName>
                                        </p:attrNameLst>
                                      </p:cBhvr>
                                      <p:tavLst>
                                        <p:tav tm="0">
                                          <p:val>
                                            <p:fltVal val="0"/>
                                          </p:val>
                                        </p:tav>
                                        <p:tav tm="100000">
                                          <p:val>
                                            <p:strVal val="#ppt_h"/>
                                          </p:val>
                                        </p:tav>
                                      </p:tavLst>
                                    </p:anim>
                                    <p:anim calcmode="lin" valueType="num">
                                      <p:cBhvr>
                                        <p:cTn id="36" dur="500" fill="hold"/>
                                        <p:tgtEl>
                                          <p:spTgt spid="4101"/>
                                        </p:tgtEl>
                                        <p:attrNameLst>
                                          <p:attrName>style.rotation</p:attrName>
                                        </p:attrNameLst>
                                      </p:cBhvr>
                                      <p:tavLst>
                                        <p:tav tm="0">
                                          <p:val>
                                            <p:fltVal val="360"/>
                                          </p:val>
                                        </p:tav>
                                        <p:tav tm="100000">
                                          <p:val>
                                            <p:fltVal val="0"/>
                                          </p:val>
                                        </p:tav>
                                      </p:tavLst>
                                    </p:anim>
                                    <p:animEffect transition="in" filter="fade">
                                      <p:cBhvr>
                                        <p:cTn id="3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332656"/>
            <a:ext cx="8424936" cy="504056"/>
          </a:xfrm>
        </p:spPr>
        <p:txBody>
          <a:bodyPr>
            <a:noAutofit/>
          </a:bodyPr>
          <a:lstStyle/>
          <a:p>
            <a:pPr fontAlgn="base"/>
            <a:r>
              <a:rPr lang="it-IT" sz="2800" b="1" dirty="0" smtClean="0">
                <a:solidFill>
                  <a:srgbClr val="FF0000"/>
                </a:solidFill>
              </a:rPr>
              <a:t>Ghiandole, cellule, organi e ormoni sessuali maschili</a:t>
            </a: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a:t>
            </a:fld>
            <a:endParaRPr lang="it-IT"/>
          </a:p>
        </p:txBody>
      </p:sp>
      <p:pic>
        <p:nvPicPr>
          <p:cNvPr id="9" name="Picture 2" descr="C:\Users\Master\Desktop\Ultime foto\ipotalamo.jpg"/>
          <p:cNvPicPr>
            <a:picLocks noChangeAspect="1" noChangeArrowheads="1"/>
          </p:cNvPicPr>
          <p:nvPr/>
        </p:nvPicPr>
        <p:blipFill>
          <a:blip r:embed="rId2" cstate="print"/>
          <a:srcRect/>
          <a:stretch>
            <a:fillRect/>
          </a:stretch>
        </p:blipFill>
        <p:spPr bwMode="auto">
          <a:xfrm>
            <a:off x="1475656" y="908720"/>
            <a:ext cx="6480720" cy="5721474"/>
          </a:xfrm>
          <a:prstGeom prst="rect">
            <a:avLst/>
          </a:prstGeom>
          <a:noFill/>
          <a:ln w="25400">
            <a:solidFill>
              <a:schemeClr val="accent1"/>
            </a:solidFill>
          </a:ln>
        </p:spPr>
      </p:pic>
      <p:sp>
        <p:nvSpPr>
          <p:cNvPr id="10" name="Ritorno 9">
            <a:hlinkClick r:id="rId3" action="ppaction://hlinksldjump" highlightClick="1"/>
          </p:cNvPr>
          <p:cNvSpPr/>
          <p:nvPr/>
        </p:nvSpPr>
        <p:spPr>
          <a:xfrm>
            <a:off x="8172400"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504056"/>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4" name="CasellaDiTesto 3"/>
          <p:cNvSpPr txBox="1"/>
          <p:nvPr/>
        </p:nvSpPr>
        <p:spPr>
          <a:xfrm>
            <a:off x="179512" y="1124744"/>
            <a:ext cx="4752528" cy="5262979"/>
          </a:xfrm>
          <a:prstGeom prst="rect">
            <a:avLst/>
          </a:prstGeom>
          <a:solidFill>
            <a:srgbClr val="FFFF00"/>
          </a:solidFill>
          <a:ln w="25400">
            <a:solidFill>
              <a:schemeClr val="accent1"/>
            </a:solidFill>
          </a:ln>
        </p:spPr>
        <p:txBody>
          <a:bodyPr wrap="square" rtlCol="0">
            <a:spAutoFit/>
          </a:bodyPr>
          <a:lstStyle/>
          <a:p>
            <a:pPr algn="just" fontAlgn="base"/>
            <a:r>
              <a:rPr lang="it-IT" sz="1600" b="1" dirty="0" smtClean="0">
                <a:solidFill>
                  <a:srgbClr val="FF0000"/>
                </a:solidFill>
              </a:rPr>
              <a:t>Il materiale genetico </a:t>
            </a:r>
            <a:r>
              <a:rPr lang="it-IT" sz="1600" dirty="0" smtClean="0"/>
              <a:t>presente nelle cellule </a:t>
            </a:r>
            <a:r>
              <a:rPr lang="it-IT" sz="1600" dirty="0" err="1" smtClean="0"/>
              <a:t>eucariotiche</a:t>
            </a:r>
            <a:r>
              <a:rPr lang="it-IT" sz="1600" dirty="0" smtClean="0"/>
              <a:t> è organizzato in cromosomi, strutture a forma di bastoncino in cui il DNA è associato a proteine. </a:t>
            </a:r>
          </a:p>
          <a:p>
            <a:pPr algn="just" fontAlgn="base"/>
            <a:r>
              <a:rPr lang="it-IT" sz="1600" b="1" dirty="0" smtClean="0">
                <a:solidFill>
                  <a:srgbClr val="FF0000"/>
                </a:solidFill>
              </a:rPr>
              <a:t>Nelle cellule diploidi</a:t>
            </a:r>
            <a:r>
              <a:rPr lang="it-IT" sz="1600" dirty="0" smtClean="0"/>
              <a:t>, ogni cromosoma è presente in due copie aventi la stessa forma e le stesse dimensioni; ciascuna copia proviene da uno dei genitori. </a:t>
            </a:r>
          </a:p>
          <a:p>
            <a:pPr algn="just" fontAlgn="base"/>
            <a:r>
              <a:rPr lang="it-IT" sz="1600" b="1" dirty="0" smtClean="0">
                <a:solidFill>
                  <a:srgbClr val="FF0000"/>
                </a:solidFill>
              </a:rPr>
              <a:t>Le cellule aploidi</a:t>
            </a:r>
            <a:r>
              <a:rPr lang="it-IT" sz="1600" dirty="0" smtClean="0"/>
              <a:t>, invece, possiedono soltanto una copia di ogni cromosoma. Nella specie umana, la maggior parte delle cellule è diploide e possiede un corredo cromosomico pari a 46 cromosomi, corrispondente a due serie complete di 23 cromosomi (23 x 2 = 46). </a:t>
            </a:r>
          </a:p>
          <a:p>
            <a:pPr algn="just" fontAlgn="base"/>
            <a:r>
              <a:rPr lang="it-IT" sz="1600" b="1" dirty="0" smtClean="0">
                <a:solidFill>
                  <a:srgbClr val="FF0000"/>
                </a:solidFill>
              </a:rPr>
              <a:t>Le uniche cellule aploidi </a:t>
            </a:r>
            <a:r>
              <a:rPr lang="it-IT" sz="1600" dirty="0" smtClean="0"/>
              <a:t>del corpo sono i gameti (gli spermatozoi nel maschio e le cellule uovo nella femmina), cellule speciali deputate alle riproduzione sessuata. </a:t>
            </a:r>
          </a:p>
          <a:p>
            <a:pPr algn="just" fontAlgn="base"/>
            <a:r>
              <a:rPr lang="it-IT" sz="1600" b="1" dirty="0" smtClean="0">
                <a:solidFill>
                  <a:srgbClr val="FF0000"/>
                </a:solidFill>
              </a:rPr>
              <a:t>Le cellule destinate </a:t>
            </a:r>
            <a:r>
              <a:rPr lang="it-IT" sz="1600" dirty="0" smtClean="0"/>
              <a:t>a diventare gameti subiscono un processo chiamato meiosi in seguito al quale il numero dei cromosomi viene ridotto a metà (nel caso della specie umana, 23). </a:t>
            </a:r>
            <a:endParaRPr lang="it-IT" sz="1600"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40</a:t>
            </a:fld>
            <a:endParaRPr lang="it-IT" dirty="0"/>
          </a:p>
        </p:txBody>
      </p:sp>
      <p:sp>
        <p:nvSpPr>
          <p:cNvPr id="8" name="CasellaDiTesto 7"/>
          <p:cNvSpPr txBox="1"/>
          <p:nvPr/>
        </p:nvSpPr>
        <p:spPr>
          <a:xfrm>
            <a:off x="2267744" y="620688"/>
            <a:ext cx="4608512" cy="461665"/>
          </a:xfrm>
          <a:prstGeom prst="rect">
            <a:avLst/>
          </a:prstGeom>
          <a:noFill/>
        </p:spPr>
        <p:txBody>
          <a:bodyPr wrap="square" rtlCol="0">
            <a:spAutoFit/>
          </a:bodyPr>
          <a:lstStyle/>
          <a:p>
            <a:pPr algn="ctr"/>
            <a:r>
              <a:rPr lang="it-IT" sz="2400" b="1" dirty="0" smtClean="0">
                <a:solidFill>
                  <a:srgbClr val="0070C0"/>
                </a:solidFill>
              </a:rPr>
              <a:t>Cellule aploidi e diploidi</a:t>
            </a:r>
            <a:endParaRPr lang="it-IT" sz="2400" b="1" dirty="0">
              <a:solidFill>
                <a:srgbClr val="0070C0"/>
              </a:solidFill>
            </a:endParaRPr>
          </a:p>
        </p:txBody>
      </p:sp>
      <p:sp>
        <p:nvSpPr>
          <p:cNvPr id="9" name="Ritorno 8">
            <a:hlinkClick r:id="rId2" action="ppaction://hlinksldjump" highlightClick="1"/>
          </p:cNvPr>
          <p:cNvSpPr/>
          <p:nvPr/>
        </p:nvSpPr>
        <p:spPr>
          <a:xfrm>
            <a:off x="4283968" y="6093296"/>
            <a:ext cx="504056" cy="576064"/>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C:\Users\Master\Desktop\Immagini Bioetica\Riproduzione3.jpg"/>
          <p:cNvPicPr>
            <a:picLocks noChangeAspect="1" noChangeArrowheads="1"/>
          </p:cNvPicPr>
          <p:nvPr/>
        </p:nvPicPr>
        <p:blipFill>
          <a:blip r:embed="rId3" cstate="print"/>
          <a:srcRect/>
          <a:stretch>
            <a:fillRect/>
          </a:stretch>
        </p:blipFill>
        <p:spPr bwMode="auto">
          <a:xfrm>
            <a:off x="5076056" y="1124745"/>
            <a:ext cx="3888432" cy="522966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4)">
                                      <p:cBhvr>
                                        <p:cTn id="16" dur="2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41</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Processi di meiosi e mitosi</a:t>
            </a:r>
            <a:endParaRPr lang="it-IT" sz="2400" b="1" dirty="0">
              <a:solidFill>
                <a:srgbClr val="0070C0"/>
              </a:solidFill>
            </a:endParaRPr>
          </a:p>
        </p:txBody>
      </p:sp>
      <p:pic>
        <p:nvPicPr>
          <p:cNvPr id="36866" name="Picture 2" descr="C:\Users\Master\Desktop\Ultime foto\meiosi.jpg"/>
          <p:cNvPicPr>
            <a:picLocks noChangeAspect="1" noChangeArrowheads="1"/>
          </p:cNvPicPr>
          <p:nvPr/>
        </p:nvPicPr>
        <p:blipFill>
          <a:blip r:embed="rId2" cstate="print"/>
          <a:srcRect/>
          <a:stretch>
            <a:fillRect/>
          </a:stretch>
        </p:blipFill>
        <p:spPr bwMode="auto">
          <a:xfrm>
            <a:off x="4652454" y="1628800"/>
            <a:ext cx="4491546" cy="3528392"/>
          </a:xfrm>
          <a:prstGeom prst="rect">
            <a:avLst/>
          </a:prstGeom>
          <a:noFill/>
          <a:ln w="25400">
            <a:noFill/>
          </a:ln>
        </p:spPr>
      </p:pic>
      <p:sp>
        <p:nvSpPr>
          <p:cNvPr id="9" name="Ritorno 8">
            <a:hlinkClick r:id="rId3" action="ppaction://hlinksldjump" highlightClick="1"/>
          </p:cNvPr>
          <p:cNvSpPr/>
          <p:nvPr/>
        </p:nvSpPr>
        <p:spPr>
          <a:xfrm>
            <a:off x="8532440" y="5517232"/>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C:\Users\Master\Desktop\Immagini Bioetica\Ciclo cellulare.png"/>
          <p:cNvPicPr>
            <a:picLocks noChangeAspect="1" noChangeArrowheads="1"/>
          </p:cNvPicPr>
          <p:nvPr/>
        </p:nvPicPr>
        <p:blipFill>
          <a:blip r:embed="rId4" cstate="print"/>
          <a:srcRect b="8163"/>
          <a:stretch>
            <a:fillRect/>
          </a:stretch>
        </p:blipFill>
        <p:spPr bwMode="auto">
          <a:xfrm>
            <a:off x="0" y="1628800"/>
            <a:ext cx="4919286" cy="3528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4)">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36866"/>
                                        </p:tgtEl>
                                        <p:attrNameLst>
                                          <p:attrName>style.visibility</p:attrName>
                                        </p:attrNameLst>
                                      </p:cBhvr>
                                      <p:to>
                                        <p:strVal val="visible"/>
                                      </p:to>
                                    </p:set>
                                    <p:animEffect transition="in" filter="wheel(4)">
                                      <p:cBhvr>
                                        <p:cTn id="21"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0"/>
            <a:ext cx="8424936" cy="504056"/>
          </a:xfrm>
        </p:spPr>
        <p:txBody>
          <a:bodyPr>
            <a:noAutofit/>
          </a:bodyPr>
          <a:lstStyle/>
          <a:p>
            <a:pPr fontAlgn="base"/>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 </a:t>
            </a:r>
            <a:r>
              <a:rPr lang="it-IT" sz="2800" b="1" dirty="0" smtClean="0">
                <a:solidFill>
                  <a:srgbClr val="FF0000"/>
                </a:solidFill>
              </a:rPr>
              <a:t>Ghiandole, cellule, organi e ormoni sessuali femminili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dirty="0"/>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42</a:t>
            </a:fld>
            <a:endParaRPr lang="it-IT" dirty="0"/>
          </a:p>
        </p:txBody>
      </p:sp>
      <p:sp>
        <p:nvSpPr>
          <p:cNvPr id="9" name="Ritorno 8">
            <a:hlinkClick r:id="rId2" action="ppaction://hlinksldjump" highlightClick="1"/>
          </p:cNvPr>
          <p:cNvSpPr/>
          <p:nvPr/>
        </p:nvSpPr>
        <p:spPr>
          <a:xfrm>
            <a:off x="7236296" y="6353944"/>
            <a:ext cx="432048" cy="504056"/>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Users\Master\Desktop\Immagini Bioetica\Riproduzione2.jpg"/>
          <p:cNvPicPr>
            <a:picLocks noChangeAspect="1" noChangeArrowheads="1"/>
          </p:cNvPicPr>
          <p:nvPr/>
        </p:nvPicPr>
        <p:blipFill>
          <a:blip r:embed="rId3" cstate="print"/>
          <a:srcRect/>
          <a:stretch>
            <a:fillRect/>
          </a:stretch>
        </p:blipFill>
        <p:spPr bwMode="auto">
          <a:xfrm>
            <a:off x="0" y="764704"/>
            <a:ext cx="9144000" cy="544639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548680"/>
            <a:ext cx="8352928" cy="2246769"/>
          </a:xfrm>
          <a:prstGeom prst="rect">
            <a:avLst/>
          </a:prstGeom>
          <a:solidFill>
            <a:srgbClr val="FFFF00"/>
          </a:solidFill>
          <a:ln w="25400">
            <a:solidFill>
              <a:schemeClr val="accent1"/>
            </a:solidFill>
          </a:ln>
        </p:spPr>
        <p:txBody>
          <a:bodyPr wrap="square" rtlCol="0">
            <a:spAutoFit/>
          </a:bodyPr>
          <a:lstStyle/>
          <a:p>
            <a:pPr algn="ctr"/>
            <a:r>
              <a:rPr lang="it-IT" sz="2800" b="1" dirty="0" smtClean="0">
                <a:solidFill>
                  <a:srgbClr val="0070C0"/>
                </a:solidFill>
              </a:rPr>
              <a:t>Il bambino chiama la mamma e domanda: “Da dove sono venuto? Dove mi hai raccolto?”. La mamma ascolta, piange e sorride mentre stringe al petto il suo bambino: “Eri un desiderio dentro al cuore.</a:t>
            </a:r>
            <a:r>
              <a:rPr lang="it-IT" sz="2800" dirty="0" smtClean="0"/>
              <a:t/>
            </a:r>
            <a:br>
              <a:rPr lang="it-IT" sz="2800" dirty="0" smtClean="0"/>
            </a:br>
            <a:r>
              <a:rPr lang="it-IT" sz="2400" i="1" dirty="0" smtClean="0"/>
              <a:t>(</a:t>
            </a:r>
            <a:r>
              <a:rPr lang="it-IT" sz="2400" i="1" dirty="0" err="1" smtClean="0"/>
              <a:t>Rabindranath</a:t>
            </a:r>
            <a:r>
              <a:rPr lang="it-IT" sz="2400" i="1" dirty="0" smtClean="0"/>
              <a:t> </a:t>
            </a:r>
            <a:r>
              <a:rPr lang="it-IT" sz="2400" i="1" dirty="0" err="1" smtClean="0"/>
              <a:t>Tagore</a:t>
            </a:r>
            <a:r>
              <a:rPr lang="it-IT" sz="2400" i="1" dirty="0" smtClean="0"/>
              <a:t>)</a:t>
            </a:r>
            <a:endParaRPr lang="it-IT" sz="2800" i="1"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43</a:t>
            </a:fld>
            <a:endParaRPr lang="it-IT"/>
          </a:p>
        </p:txBody>
      </p:sp>
      <p:pic>
        <p:nvPicPr>
          <p:cNvPr id="5122" name="Picture 2" descr="C:\Users\Master\Desktop\gen.jpg"/>
          <p:cNvPicPr>
            <a:picLocks noChangeAspect="1" noChangeArrowheads="1"/>
          </p:cNvPicPr>
          <p:nvPr/>
        </p:nvPicPr>
        <p:blipFill>
          <a:blip r:embed="rId2" cstate="print"/>
          <a:srcRect/>
          <a:stretch>
            <a:fillRect/>
          </a:stretch>
        </p:blipFill>
        <p:spPr bwMode="auto">
          <a:xfrm>
            <a:off x="2195736" y="2996952"/>
            <a:ext cx="4869393" cy="3240360"/>
          </a:xfrm>
          <a:prstGeom prst="rect">
            <a:avLst/>
          </a:prstGeom>
          <a:noFill/>
          <a:ln w="25400">
            <a:solidFill>
              <a:schemeClr val="accent1"/>
            </a:solidFill>
          </a:ln>
        </p:spPr>
      </p:pic>
      <p:sp>
        <p:nvSpPr>
          <p:cNvPr id="10" name="CasellaDiTesto 9"/>
          <p:cNvSpPr txBox="1"/>
          <p:nvPr/>
        </p:nvSpPr>
        <p:spPr>
          <a:xfrm>
            <a:off x="7236296" y="4005064"/>
            <a:ext cx="1656184" cy="923330"/>
          </a:xfrm>
          <a:prstGeom prst="rect">
            <a:avLst/>
          </a:prstGeom>
          <a:noFill/>
        </p:spPr>
        <p:txBody>
          <a:bodyPr wrap="square" rtlCol="0">
            <a:spAutoFit/>
          </a:bodyPr>
          <a:lstStyle/>
          <a:p>
            <a:pPr algn="ctr"/>
            <a:r>
              <a:rPr lang="it-IT" sz="5400" b="1" dirty="0" smtClean="0">
                <a:solidFill>
                  <a:srgbClr val="FF0000"/>
                </a:solidFill>
              </a:rPr>
              <a:t>FINE</a:t>
            </a:r>
            <a:endParaRPr lang="it-IT"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4)">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6"/>
            <a:ext cx="8352928" cy="4093428"/>
          </a:xfrm>
          <a:prstGeom prst="rect">
            <a:avLst/>
          </a:prstGeom>
          <a:solidFill>
            <a:srgbClr val="FFFF00"/>
          </a:solidFill>
          <a:ln w="25400">
            <a:solidFill>
              <a:schemeClr val="accent1"/>
            </a:solidFill>
          </a:ln>
        </p:spPr>
        <p:txBody>
          <a:bodyPr wrap="square" rtlCol="0">
            <a:spAutoFit/>
          </a:bodyPr>
          <a:lstStyle/>
          <a:p>
            <a:pPr algn="just"/>
            <a:r>
              <a:rPr lang="it-IT" sz="2000" b="1" dirty="0" smtClean="0">
                <a:solidFill>
                  <a:srgbClr val="FF0000"/>
                </a:solidFill>
              </a:rPr>
              <a:t>L’ipofisi è la ghiandola </a:t>
            </a:r>
            <a:r>
              <a:rPr lang="it-IT" sz="2000" dirty="0" smtClean="0"/>
              <a:t>del sistema endocrino che dialoga più strettamente con l’ipotalamo. Il fatto che essa produca ormoni che guidano l’attività di quasi tutte le altre ghiandole, la rende, secondo alcuni, la più importante fra le ghiandole endocrine dell’organismo. </a:t>
            </a:r>
          </a:p>
          <a:p>
            <a:pPr algn="just" fontAlgn="t"/>
            <a:r>
              <a:rPr lang="it-IT" sz="2000" b="1" dirty="0" smtClean="0">
                <a:solidFill>
                  <a:srgbClr val="FF0000"/>
                </a:solidFill>
              </a:rPr>
              <a:t>Essa è situata </a:t>
            </a:r>
            <a:r>
              <a:rPr lang="it-IT" sz="2000" dirty="0" smtClean="0"/>
              <a:t>alla base del cranio, nella </a:t>
            </a:r>
            <a:r>
              <a:rPr lang="it-IT" sz="2000" b="1" dirty="0" smtClean="0"/>
              <a:t>fossa ipofisaria</a:t>
            </a:r>
            <a:r>
              <a:rPr lang="it-IT" sz="2000" dirty="0" smtClean="0"/>
              <a:t> della sella turcica dell’osso sfenoide e si divide in tre parti, denominate lobi. </a:t>
            </a:r>
          </a:p>
          <a:p>
            <a:pPr algn="just" fontAlgn="t"/>
            <a:r>
              <a:rPr lang="it-IT" sz="2000" b="1" dirty="0" smtClean="0">
                <a:solidFill>
                  <a:srgbClr val="FF0000"/>
                </a:solidFill>
              </a:rPr>
              <a:t>Il lobo posteriore </a:t>
            </a:r>
            <a:r>
              <a:rPr lang="it-IT" sz="2000" dirty="0" smtClean="0"/>
              <a:t>è chiamato </a:t>
            </a:r>
            <a:r>
              <a:rPr lang="it-IT" sz="2000" b="1" dirty="0" smtClean="0"/>
              <a:t>neuro-ipofisi</a:t>
            </a:r>
            <a:r>
              <a:rPr lang="it-IT" sz="2000" dirty="0" smtClean="0"/>
              <a:t> ed è costituito da fibre nervose che derivano dai neuroni dell’</a:t>
            </a:r>
            <a:r>
              <a:rPr lang="it-IT" sz="2000" b="1" dirty="0" smtClean="0"/>
              <a:t>ipotalamo. </a:t>
            </a:r>
          </a:p>
          <a:p>
            <a:pPr algn="just" fontAlgn="t"/>
            <a:r>
              <a:rPr lang="it-IT" sz="2000" b="1" dirty="0" smtClean="0">
                <a:solidFill>
                  <a:srgbClr val="FF0000"/>
                </a:solidFill>
              </a:rPr>
              <a:t>Il lobo l’anteriore </a:t>
            </a:r>
            <a:r>
              <a:rPr lang="it-IT" sz="2000" dirty="0" smtClean="0"/>
              <a:t>è costituito da cellule che secernono ormoni ed è denominato </a:t>
            </a:r>
            <a:r>
              <a:rPr lang="it-IT" sz="2000" b="1" dirty="0" err="1" smtClean="0"/>
              <a:t>adeno-ipofisi</a:t>
            </a:r>
            <a:r>
              <a:rPr lang="it-IT" sz="2000" dirty="0" smtClean="0"/>
              <a:t>, riceve stimoli dall’</a:t>
            </a:r>
            <a:r>
              <a:rPr lang="it-IT" sz="2000" b="1" dirty="0" smtClean="0"/>
              <a:t>ipotalamo</a:t>
            </a:r>
            <a:r>
              <a:rPr lang="it-IT" sz="2000" dirty="0" smtClean="0"/>
              <a:t>, ma in questo caso si tratta di molecole o mediatori trasportati dal sangue, attraverso una rete di vasi dedicati, definita circolo portale dell’</a:t>
            </a:r>
            <a:r>
              <a:rPr lang="it-IT" sz="2000" b="1" dirty="0" smtClean="0"/>
              <a:t>ipofisi</a:t>
            </a:r>
            <a:r>
              <a:rPr lang="it-IT" sz="2000" dirty="0" smtClean="0"/>
              <a:t> o </a:t>
            </a:r>
            <a:r>
              <a:rPr lang="it-IT" sz="2000" b="1" dirty="0" smtClean="0"/>
              <a:t>ipofisario</a:t>
            </a:r>
            <a:r>
              <a:rPr lang="it-IT" sz="2000" dirty="0" smtClean="0"/>
              <a:t>, e il lobo intermedio dell’</a:t>
            </a:r>
            <a:r>
              <a:rPr lang="it-IT" sz="2000" b="1" dirty="0" smtClean="0"/>
              <a:t>ipofisi</a:t>
            </a:r>
            <a:r>
              <a:rPr lang="it-IT" sz="2000" dirty="0" smtClean="0"/>
              <a:t>.</a:t>
            </a: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5</a:t>
            </a:fld>
            <a:endParaRPr lang="it-IT" dirty="0"/>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L’ipofisi</a:t>
            </a:r>
            <a:endParaRPr lang="it-IT"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2000" b="1" dirty="0" smtClean="0">
                <a:solidFill>
                  <a:srgbClr val="FF0000"/>
                </a:solidFill>
              </a:rPr>
              <a:t/>
            </a:r>
            <a:br>
              <a:rPr lang="it-IT" sz="2000" b="1" dirty="0" smtClean="0">
                <a:solidFill>
                  <a:srgbClr val="FF0000"/>
                </a:solidFill>
              </a:rPr>
            </a:br>
            <a:endParaRPr lang="it-IT" sz="4000" b="1" dirty="0">
              <a:solidFill>
                <a:srgbClr val="FF0000"/>
              </a:solidFill>
            </a:endParaRPr>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6</a:t>
            </a:fld>
            <a:endParaRPr lang="it-IT"/>
          </a:p>
        </p:txBody>
      </p:sp>
      <p:pic>
        <p:nvPicPr>
          <p:cNvPr id="3075" name="Picture 3" descr="C:\Users\Master\Desktop\Ultime foto\ipofisi 3.jpg"/>
          <p:cNvPicPr>
            <a:picLocks noChangeAspect="1" noChangeArrowheads="1"/>
          </p:cNvPicPr>
          <p:nvPr/>
        </p:nvPicPr>
        <p:blipFill>
          <a:blip r:embed="rId2" cstate="print"/>
          <a:srcRect b="8974"/>
          <a:stretch>
            <a:fillRect/>
          </a:stretch>
        </p:blipFill>
        <p:spPr bwMode="auto">
          <a:xfrm>
            <a:off x="971600" y="1035967"/>
            <a:ext cx="7229078" cy="5380543"/>
          </a:xfrm>
          <a:prstGeom prst="rect">
            <a:avLst/>
          </a:prstGeom>
          <a:noFill/>
          <a:ln w="25400">
            <a:solidFill>
              <a:schemeClr val="accent1"/>
            </a:solidFill>
          </a:ln>
        </p:spPr>
      </p:pic>
      <p:sp>
        <p:nvSpPr>
          <p:cNvPr id="9" name="Ritorno 8">
            <a:hlinkClick r:id="rId3" action="ppaction://hlinksldjump" highlightClick="1"/>
          </p:cNvPr>
          <p:cNvSpPr/>
          <p:nvPr/>
        </p:nvSpPr>
        <p:spPr>
          <a:xfrm>
            <a:off x="8244408"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4)">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7"/>
            <a:ext cx="8352928" cy="2554545"/>
          </a:xfrm>
          <a:prstGeom prst="rect">
            <a:avLst/>
          </a:prstGeom>
          <a:solidFill>
            <a:srgbClr val="FFFF00"/>
          </a:solidFill>
          <a:ln w="25400">
            <a:solidFill>
              <a:schemeClr val="accent1"/>
            </a:solidFill>
          </a:ln>
        </p:spPr>
        <p:txBody>
          <a:bodyPr wrap="square" rtlCol="0">
            <a:spAutoFit/>
          </a:bodyPr>
          <a:lstStyle/>
          <a:p>
            <a:pPr algn="just"/>
            <a:r>
              <a:rPr lang="it-IT" sz="2000" b="1" dirty="0" smtClean="0">
                <a:solidFill>
                  <a:srgbClr val="FF0000"/>
                </a:solidFill>
              </a:rPr>
              <a:t>Le cellule interstiziali (di </a:t>
            </a:r>
            <a:r>
              <a:rPr lang="it-IT" sz="2000" b="1" dirty="0" err="1" smtClean="0">
                <a:solidFill>
                  <a:srgbClr val="FF0000"/>
                </a:solidFill>
              </a:rPr>
              <a:t>Leydig</a:t>
            </a:r>
            <a:r>
              <a:rPr lang="it-IT" sz="2000" b="1" dirty="0" smtClean="0">
                <a:solidFill>
                  <a:srgbClr val="FF0000"/>
                </a:solidFill>
              </a:rPr>
              <a:t>) </a:t>
            </a:r>
            <a:r>
              <a:rPr lang="it-IT" sz="2000" dirty="0" smtClean="0"/>
              <a:t>nel loro insieme costituiscono la </a:t>
            </a:r>
            <a:r>
              <a:rPr lang="it-IT" sz="2000" i="1" dirty="0" smtClean="0"/>
              <a:t>ghiandola interstiziale del testicolo</a:t>
            </a:r>
            <a:r>
              <a:rPr lang="it-IT" sz="2000" dirty="0" smtClean="0"/>
              <a:t>, sede di produzione degli ormoni sessuali maschili di tipo androgeno e regolata in questa sua attività endocrina dal sistema ipotalamo-ipofisario per mezzo degli ormoni gonadotropi e particolarmente dell’</a:t>
            </a:r>
            <a:r>
              <a:rPr lang="it-IT" sz="2000" i="1" dirty="0" smtClean="0"/>
              <a:t>ormone stimolante le cellule interstiziali </a:t>
            </a:r>
            <a:r>
              <a:rPr lang="it-IT" sz="2000" dirty="0" smtClean="0"/>
              <a:t>(ICSH) e l’ormone </a:t>
            </a:r>
            <a:r>
              <a:rPr lang="it-IT" sz="2000" dirty="0" err="1" smtClean="0"/>
              <a:t>luteinizzante</a:t>
            </a:r>
            <a:r>
              <a:rPr lang="it-IT" sz="2000" dirty="0" smtClean="0"/>
              <a:t>, (LH).</a:t>
            </a:r>
          </a:p>
          <a:p>
            <a:pPr algn="just"/>
            <a:r>
              <a:rPr lang="it-IT" sz="2000" b="1" dirty="0" smtClean="0">
                <a:solidFill>
                  <a:srgbClr val="FF0000"/>
                </a:solidFill>
              </a:rPr>
              <a:t>Nell'uomo, </a:t>
            </a:r>
            <a:r>
              <a:rPr lang="it-IT" sz="2000" dirty="0" smtClean="0"/>
              <a:t>la sintesi del testosterone avviene in gran parte (95% c.a.) a livello dei testicoli, in particolare nelle cellule interstiziali di </a:t>
            </a:r>
            <a:r>
              <a:rPr lang="it-IT" sz="2000" dirty="0" err="1" smtClean="0"/>
              <a:t>Leydig</a:t>
            </a:r>
            <a:r>
              <a:rPr lang="it-IT" sz="2000" dirty="0" smtClean="0"/>
              <a:t>.</a:t>
            </a:r>
            <a:endParaRPr lang="it-IT" sz="2000"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7</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Cellule di </a:t>
            </a:r>
            <a:r>
              <a:rPr lang="it-IT" sz="2400" b="1" dirty="0" err="1" smtClean="0">
                <a:solidFill>
                  <a:srgbClr val="0070C0"/>
                </a:solidFill>
              </a:rPr>
              <a:t>Leydig</a:t>
            </a:r>
            <a:endParaRPr lang="it-IT" sz="2400" b="1" dirty="0">
              <a:solidFill>
                <a:srgbClr val="0070C0"/>
              </a:solidFill>
            </a:endParaRPr>
          </a:p>
        </p:txBody>
      </p:sp>
      <p:pic>
        <p:nvPicPr>
          <p:cNvPr id="4100" name="Picture 4" descr="C:\Users\Master\Desktop\lydig.jpg"/>
          <p:cNvPicPr>
            <a:picLocks noChangeAspect="1" noChangeArrowheads="1"/>
          </p:cNvPicPr>
          <p:nvPr/>
        </p:nvPicPr>
        <p:blipFill>
          <a:blip r:embed="rId2" cstate="print"/>
          <a:srcRect/>
          <a:stretch>
            <a:fillRect/>
          </a:stretch>
        </p:blipFill>
        <p:spPr bwMode="auto">
          <a:xfrm>
            <a:off x="2699792" y="4077072"/>
            <a:ext cx="3384376" cy="2557959"/>
          </a:xfrm>
          <a:prstGeom prst="rect">
            <a:avLst/>
          </a:prstGeom>
          <a:noFill/>
          <a:ln w="25400">
            <a:solidFill>
              <a:schemeClr val="accent1"/>
            </a:solidFill>
          </a:ln>
        </p:spPr>
      </p:pic>
      <p:sp>
        <p:nvSpPr>
          <p:cNvPr id="9" name="Ritorno 8">
            <a:hlinkClick r:id="rId3" action="ppaction://hlinksldjump" highlightClick="1"/>
          </p:cNvPr>
          <p:cNvSpPr/>
          <p:nvPr/>
        </p:nvSpPr>
        <p:spPr>
          <a:xfrm>
            <a:off x="7956376"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wheel(4)">
                                      <p:cBhvr>
                                        <p:cTn id="16" dur="20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395536" y="1412777"/>
            <a:ext cx="8352928" cy="1938992"/>
          </a:xfrm>
          <a:prstGeom prst="rect">
            <a:avLst/>
          </a:prstGeom>
          <a:solidFill>
            <a:srgbClr val="FFFF00"/>
          </a:solidFill>
          <a:ln w="25400">
            <a:solidFill>
              <a:schemeClr val="accent1"/>
            </a:solidFill>
          </a:ln>
        </p:spPr>
        <p:txBody>
          <a:bodyPr wrap="square" rtlCol="0">
            <a:spAutoFit/>
          </a:bodyPr>
          <a:lstStyle/>
          <a:p>
            <a:pPr algn="just"/>
            <a:r>
              <a:rPr lang="it-IT" sz="2000" b="1" dirty="0" smtClean="0">
                <a:solidFill>
                  <a:srgbClr val="FF0000"/>
                </a:solidFill>
              </a:rPr>
              <a:t>Sono le cellule di sostegno </a:t>
            </a:r>
            <a:r>
              <a:rPr lang="it-IT" sz="2000" dirty="0" smtClean="0"/>
              <a:t>dell’epitelio </a:t>
            </a:r>
            <a:r>
              <a:rPr lang="it-IT" sz="2000" dirty="0" err="1" smtClean="0"/>
              <a:t>spermatogenico</a:t>
            </a:r>
            <a:r>
              <a:rPr lang="it-IT" sz="2000" dirty="0" smtClean="0"/>
              <a:t>, o germinativo, dei tubuli seminiferi, che rappresentano il parenchima delle gonadi maschili, i testicoli.</a:t>
            </a:r>
          </a:p>
          <a:p>
            <a:pPr algn="just"/>
            <a:r>
              <a:rPr lang="it-IT" sz="2000" b="1" dirty="0" smtClean="0">
                <a:solidFill>
                  <a:srgbClr val="FF0000"/>
                </a:solidFill>
              </a:rPr>
              <a:t>Sono indispensabili </a:t>
            </a:r>
            <a:r>
              <a:rPr lang="it-IT" sz="2000" dirty="0" smtClean="0"/>
              <a:t>per la realizzazione di </a:t>
            </a:r>
            <a:r>
              <a:rPr lang="it-IT" sz="2000" b="1" dirty="0" smtClean="0"/>
              <a:t>spermatogenesi </a:t>
            </a:r>
            <a:r>
              <a:rPr lang="it-IT" sz="2000" dirty="0" smtClean="0"/>
              <a:t>e </a:t>
            </a:r>
            <a:r>
              <a:rPr lang="it-IT" sz="2000" b="1" dirty="0" err="1" smtClean="0"/>
              <a:t>spermiazione</a:t>
            </a:r>
            <a:r>
              <a:rPr lang="it-IT" sz="2000" dirty="0" smtClean="0"/>
              <a:t>, cioè il differenziamento delle cellule germinali maschili (gli “spermatozoi”) e la loro successiva liberazione a livello del lume del tubulo seminifero.</a:t>
            </a:r>
            <a:endParaRPr lang="it-IT" sz="2000"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7" name="Segnaposto numero diapositiva 6"/>
          <p:cNvSpPr>
            <a:spLocks noGrp="1"/>
          </p:cNvSpPr>
          <p:nvPr>
            <p:ph type="sldNum" sz="quarter" idx="12"/>
          </p:nvPr>
        </p:nvSpPr>
        <p:spPr/>
        <p:txBody>
          <a:bodyPr/>
          <a:lstStyle/>
          <a:p>
            <a:fld id="{A18B746F-5C65-4800-B6B2-3BAE1FA58094}" type="slidenum">
              <a:rPr lang="it-IT" smtClean="0"/>
              <a:pPr/>
              <a:t>8</a:t>
            </a:fld>
            <a:endParaRPr lang="it-IT"/>
          </a:p>
        </p:txBody>
      </p:sp>
      <p:sp>
        <p:nvSpPr>
          <p:cNvPr id="8" name="CasellaDiTesto 7"/>
          <p:cNvSpPr txBox="1"/>
          <p:nvPr/>
        </p:nvSpPr>
        <p:spPr>
          <a:xfrm>
            <a:off x="2267744" y="908720"/>
            <a:ext cx="4608512" cy="461665"/>
          </a:xfrm>
          <a:prstGeom prst="rect">
            <a:avLst/>
          </a:prstGeom>
          <a:noFill/>
        </p:spPr>
        <p:txBody>
          <a:bodyPr wrap="square" rtlCol="0">
            <a:spAutoFit/>
          </a:bodyPr>
          <a:lstStyle/>
          <a:p>
            <a:pPr algn="ctr"/>
            <a:r>
              <a:rPr lang="it-IT" sz="2400" b="1" dirty="0" smtClean="0">
                <a:solidFill>
                  <a:srgbClr val="0070C0"/>
                </a:solidFill>
              </a:rPr>
              <a:t>Cellule di Sertoli</a:t>
            </a:r>
            <a:endParaRPr lang="it-IT" sz="2400" b="1" dirty="0">
              <a:solidFill>
                <a:srgbClr val="0070C0"/>
              </a:solidFill>
            </a:endParaRPr>
          </a:p>
        </p:txBody>
      </p:sp>
      <p:pic>
        <p:nvPicPr>
          <p:cNvPr id="5122" name="Picture 2" descr="C:\Users\Master\Desktop\Ultime foto\sertoli.jpg"/>
          <p:cNvPicPr>
            <a:picLocks noChangeAspect="1" noChangeArrowheads="1"/>
          </p:cNvPicPr>
          <p:nvPr/>
        </p:nvPicPr>
        <p:blipFill>
          <a:blip r:embed="rId2" cstate="print"/>
          <a:srcRect/>
          <a:stretch>
            <a:fillRect/>
          </a:stretch>
        </p:blipFill>
        <p:spPr bwMode="auto">
          <a:xfrm>
            <a:off x="2617692" y="3429000"/>
            <a:ext cx="3826516" cy="3356147"/>
          </a:xfrm>
          <a:prstGeom prst="rect">
            <a:avLst/>
          </a:prstGeom>
          <a:noFill/>
          <a:ln w="25400">
            <a:solidFill>
              <a:schemeClr val="accent1"/>
            </a:solidFill>
          </a:ln>
        </p:spPr>
      </p:pic>
      <p:sp>
        <p:nvSpPr>
          <p:cNvPr id="9" name="Ritorno 8">
            <a:hlinkClick r:id="rId3" action="ppaction://hlinksldjump" highlightClick="1"/>
          </p:cNvPr>
          <p:cNvSpPr/>
          <p:nvPr/>
        </p:nvSpPr>
        <p:spPr>
          <a:xfrm>
            <a:off x="7956376" y="5157192"/>
            <a:ext cx="720080" cy="720080"/>
          </a:xfrm>
          <a:prstGeom prst="actionButtonRetur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heel(4)">
                                      <p:cBhvr>
                                        <p:cTn id="16" dur="20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8424936" cy="648072"/>
          </a:xfrm>
        </p:spPr>
        <p:txBody>
          <a:bodyPr>
            <a:noAutofit/>
          </a:bodyPr>
          <a:lstStyle/>
          <a:p>
            <a:pPr fontAlgn="base"/>
            <a:r>
              <a:rPr lang="it-IT" sz="4000" b="1" dirty="0" smtClean="0">
                <a:solidFill>
                  <a:srgbClr val="FF0000"/>
                </a:solidFill>
              </a:rPr>
              <a:t/>
            </a:r>
            <a:br>
              <a:rPr lang="it-IT" sz="4000" b="1" dirty="0" smtClean="0">
                <a:solidFill>
                  <a:srgbClr val="FF0000"/>
                </a:solidFill>
              </a:rPr>
            </a:br>
            <a:r>
              <a:rPr lang="it-IT" sz="4000" b="1" dirty="0" smtClean="0">
                <a:solidFill>
                  <a:srgbClr val="FF0000"/>
                </a:solidFill>
              </a:rPr>
              <a:t> </a:t>
            </a:r>
            <a:r>
              <a:rPr lang="it-IT" sz="2800" b="1" dirty="0" smtClean="0">
                <a:solidFill>
                  <a:srgbClr val="FF0000"/>
                </a:solidFill>
              </a:rPr>
              <a:t>Ghiandole, cellule, organi e ormoni sessuali maschili</a:t>
            </a:r>
            <a:r>
              <a:rPr lang="it-IT" sz="1800" b="1" dirty="0" smtClean="0">
                <a:solidFill>
                  <a:srgbClr val="FF0000"/>
                </a:solidFill>
              </a:rPr>
              <a:t/>
            </a:r>
            <a:br>
              <a:rPr lang="it-IT" sz="1800" b="1" dirty="0" smtClean="0">
                <a:solidFill>
                  <a:srgbClr val="FF0000"/>
                </a:solidFill>
              </a:rPr>
            </a:br>
            <a:endParaRPr lang="it-IT" sz="4000" b="1" dirty="0">
              <a:solidFill>
                <a:srgbClr val="FF0000"/>
              </a:solidFill>
            </a:endParaRPr>
          </a:p>
        </p:txBody>
      </p:sp>
      <p:sp>
        <p:nvSpPr>
          <p:cNvPr id="4" name="CasellaDiTesto 3"/>
          <p:cNvSpPr txBox="1"/>
          <p:nvPr/>
        </p:nvSpPr>
        <p:spPr>
          <a:xfrm>
            <a:off x="179512" y="1268761"/>
            <a:ext cx="8784976" cy="5262979"/>
          </a:xfrm>
          <a:prstGeom prst="rect">
            <a:avLst/>
          </a:prstGeom>
          <a:solidFill>
            <a:srgbClr val="FFFF00"/>
          </a:solidFill>
          <a:ln w="25400">
            <a:solidFill>
              <a:schemeClr val="accent1"/>
            </a:solidFill>
          </a:ln>
        </p:spPr>
        <p:txBody>
          <a:bodyPr wrap="square" rtlCol="0">
            <a:spAutoFit/>
          </a:bodyPr>
          <a:lstStyle/>
          <a:p>
            <a:pPr algn="just"/>
            <a:r>
              <a:rPr lang="it-IT" sz="1600" b="1" dirty="0" smtClean="0">
                <a:solidFill>
                  <a:srgbClr val="FF0000"/>
                </a:solidFill>
              </a:rPr>
              <a:t>La loro attività è controllata </a:t>
            </a:r>
            <a:r>
              <a:rPr lang="it-IT" sz="1600" dirty="0" smtClean="0"/>
              <a:t>da una regione del cervello chiamata ipotalamo, attraverso un fine meccanismo </a:t>
            </a:r>
            <a:r>
              <a:rPr lang="it-IT" sz="1600" dirty="0" err="1" smtClean="0"/>
              <a:t>regolatorio</a:t>
            </a:r>
            <a:r>
              <a:rPr lang="it-IT" sz="1600" dirty="0" smtClean="0"/>
              <a:t> che si avvale di sostanze ormonali. Tra queste, la principale è il peptide </a:t>
            </a:r>
            <a:r>
              <a:rPr lang="it-IT" sz="1600" b="1" dirty="0" err="1" smtClean="0"/>
              <a:t>GnRH</a:t>
            </a:r>
            <a:r>
              <a:rPr lang="it-IT" sz="1600" dirty="0" smtClean="0"/>
              <a:t> (</a:t>
            </a:r>
            <a:r>
              <a:rPr lang="it-IT" sz="1600" dirty="0" err="1" smtClean="0"/>
              <a:t>Gonadotropin-Releasing</a:t>
            </a:r>
            <a:r>
              <a:rPr lang="it-IT" sz="1600" dirty="0" smtClean="0"/>
              <a:t> </a:t>
            </a:r>
            <a:r>
              <a:rPr lang="it-IT" sz="1600" dirty="0" err="1" smtClean="0"/>
              <a:t>Hormone</a:t>
            </a:r>
            <a:r>
              <a:rPr lang="it-IT" sz="1600" dirty="0" smtClean="0"/>
              <a:t>), che favorisce la liberazione di gonadotropine. </a:t>
            </a:r>
          </a:p>
          <a:p>
            <a:pPr algn="just"/>
            <a:r>
              <a:rPr lang="it-IT" sz="1600" b="1" dirty="0" smtClean="0">
                <a:solidFill>
                  <a:srgbClr val="FF0000"/>
                </a:solidFill>
              </a:rPr>
              <a:t>Le gonadotropine</a:t>
            </a:r>
            <a:r>
              <a:rPr lang="it-IT" sz="1600" dirty="0" smtClean="0"/>
              <a:t> sono una famiglia di tre ormoni la cui funzione è quella di stimolare l’attività delle gonadi, cioè degli organi riproduttivi (sia femminili che maschili): vediamo quali sono.</a:t>
            </a:r>
          </a:p>
          <a:p>
            <a:pPr algn="just"/>
            <a:r>
              <a:rPr lang="it-IT" sz="1600" b="1" dirty="0" smtClean="0">
                <a:solidFill>
                  <a:srgbClr val="FF0000"/>
                </a:solidFill>
              </a:rPr>
              <a:t>All’inizio del ciclo mestruale</a:t>
            </a:r>
            <a:r>
              <a:rPr lang="it-IT" sz="1600" dirty="0" smtClean="0"/>
              <a:t> l’ipofisi (una piccola ghiandola che regola gli ormoni in tutto il corpo), attiva la secrezione dell’</a:t>
            </a:r>
            <a:r>
              <a:rPr lang="it-IT" sz="1600" b="1" dirty="0" smtClean="0"/>
              <a:t>ormone follicolo-stimolante </a:t>
            </a:r>
            <a:r>
              <a:rPr lang="it-IT" sz="1600" dirty="0" smtClean="0"/>
              <a:t>o</a:t>
            </a:r>
            <a:r>
              <a:rPr lang="it-IT" sz="1600" b="1" dirty="0" smtClean="0"/>
              <a:t> FSH</a:t>
            </a:r>
            <a:r>
              <a:rPr lang="it-IT" sz="1600" dirty="0" smtClean="0"/>
              <a:t> (</a:t>
            </a:r>
            <a:r>
              <a:rPr lang="it-IT" sz="1600" i="1" dirty="0" err="1" smtClean="0"/>
              <a:t>Follicle</a:t>
            </a:r>
            <a:r>
              <a:rPr lang="it-IT" sz="1600" i="1" dirty="0" smtClean="0"/>
              <a:t> </a:t>
            </a:r>
            <a:r>
              <a:rPr lang="it-IT" sz="1600" i="1" dirty="0" err="1" smtClean="0"/>
              <a:t>Stimulating</a:t>
            </a:r>
            <a:r>
              <a:rPr lang="it-IT" sz="1600" i="1" dirty="0" smtClean="0"/>
              <a:t> </a:t>
            </a:r>
            <a:r>
              <a:rPr lang="it-IT" sz="1600" i="1" dirty="0" err="1" smtClean="0"/>
              <a:t>Hormone</a:t>
            </a:r>
            <a:r>
              <a:rPr lang="it-IT" sz="1600" dirty="0" smtClean="0"/>
              <a:t>), la cui funzione è appunto quella di stimolare l’attività dei follicoli, ovvero delle cavità all’interno delle ovaie in cui si sviluppano le cellule uovo. </a:t>
            </a:r>
          </a:p>
          <a:p>
            <a:pPr algn="just"/>
            <a:r>
              <a:rPr lang="it-IT" sz="1600" b="1" dirty="0" smtClean="0">
                <a:solidFill>
                  <a:srgbClr val="FF0000"/>
                </a:solidFill>
              </a:rPr>
              <a:t>Quando il follicolo dominante </a:t>
            </a:r>
            <a:r>
              <a:rPr lang="it-IT" sz="1600" dirty="0" smtClean="0"/>
              <a:t>rilascia l’ovulo maturo e pronto ad essere fecondato, gli altri rilasciano delle sostanze in grado di ridurre progressivamente la produzione di </a:t>
            </a:r>
            <a:r>
              <a:rPr lang="it-IT" sz="1600" b="1" dirty="0" smtClean="0"/>
              <a:t>FSH</a:t>
            </a:r>
            <a:r>
              <a:rPr lang="it-IT" sz="1600" dirty="0" smtClean="0"/>
              <a:t> (</a:t>
            </a:r>
            <a:r>
              <a:rPr lang="it-IT" sz="1600" i="1" dirty="0" smtClean="0"/>
              <a:t>feedback negativo</a:t>
            </a:r>
            <a:r>
              <a:rPr lang="it-IT" sz="1600" dirty="0" smtClean="0"/>
              <a:t>) e si ritirano.</a:t>
            </a:r>
          </a:p>
          <a:p>
            <a:pPr algn="just"/>
            <a:r>
              <a:rPr lang="it-IT" sz="1600" b="1" dirty="0" smtClean="0">
                <a:solidFill>
                  <a:srgbClr val="FF0000"/>
                </a:solidFill>
              </a:rPr>
              <a:t>Intorno alla metà del ciclo </a:t>
            </a:r>
            <a:r>
              <a:rPr lang="it-IT" sz="1600" dirty="0" smtClean="0"/>
              <a:t>entra in gioco l’</a:t>
            </a:r>
            <a:r>
              <a:rPr lang="it-IT" sz="1600" b="1" dirty="0" smtClean="0"/>
              <a:t>ormone </a:t>
            </a:r>
            <a:r>
              <a:rPr lang="it-IT" sz="1600" b="1" dirty="0" err="1" smtClean="0"/>
              <a:t>luteinizzante</a:t>
            </a:r>
            <a:r>
              <a:rPr lang="it-IT" sz="1600" b="1" dirty="0" smtClean="0"/>
              <a:t> </a:t>
            </a:r>
            <a:r>
              <a:rPr lang="it-IT" sz="1600" dirty="0" smtClean="0"/>
              <a:t>o</a:t>
            </a:r>
            <a:r>
              <a:rPr lang="it-IT" sz="1600" b="1" dirty="0" smtClean="0"/>
              <a:t> LH </a:t>
            </a:r>
            <a:r>
              <a:rPr lang="it-IT" sz="1600" dirty="0" smtClean="0"/>
              <a:t>(</a:t>
            </a:r>
            <a:r>
              <a:rPr lang="it-IT" sz="1600" i="1" dirty="0" err="1" smtClean="0"/>
              <a:t>Luteinizing</a:t>
            </a:r>
            <a:r>
              <a:rPr lang="it-IT" sz="1600" i="1" dirty="0" smtClean="0"/>
              <a:t> </a:t>
            </a:r>
            <a:r>
              <a:rPr lang="it-IT" sz="1600" i="1" dirty="0" err="1" smtClean="0"/>
              <a:t>Hormone</a:t>
            </a:r>
            <a:r>
              <a:rPr lang="it-IT" sz="1600" dirty="0" smtClean="0"/>
              <a:t>), che porta all’</a:t>
            </a:r>
            <a:r>
              <a:rPr lang="it-IT" sz="1600" b="1" dirty="0" smtClean="0"/>
              <a:t>ovulazione</a:t>
            </a:r>
            <a:r>
              <a:rPr lang="it-IT" sz="1600" dirty="0" smtClean="0"/>
              <a:t> vera e propria: il picco di ormone </a:t>
            </a:r>
            <a:r>
              <a:rPr lang="it-IT" sz="1600" b="1" dirty="0" smtClean="0"/>
              <a:t>LH</a:t>
            </a:r>
            <a:r>
              <a:rPr lang="it-IT" sz="1600" dirty="0" smtClean="0"/>
              <a:t> induce la rottura del follicolo e il rilascio dell’ovulo maturo, che attraversa la </a:t>
            </a:r>
            <a:r>
              <a:rPr lang="it-IT" sz="1600" b="1" dirty="0" smtClean="0"/>
              <a:t>tuba di </a:t>
            </a:r>
            <a:r>
              <a:rPr lang="it-IT" sz="1600" b="1" dirty="0" err="1" smtClean="0"/>
              <a:t>Falloppio</a:t>
            </a:r>
            <a:r>
              <a:rPr lang="it-IT" sz="1600" b="1" dirty="0" smtClean="0"/>
              <a:t> </a:t>
            </a:r>
            <a:r>
              <a:rPr lang="it-IT" sz="1600" dirty="0" smtClean="0"/>
              <a:t>per arrivare nella cavità uterina. </a:t>
            </a:r>
          </a:p>
          <a:p>
            <a:pPr algn="just"/>
            <a:r>
              <a:rPr lang="it-IT" sz="1600" b="1" dirty="0" smtClean="0">
                <a:solidFill>
                  <a:srgbClr val="FF0000"/>
                </a:solidFill>
              </a:rPr>
              <a:t>Qui vive circa 12-24 ore</a:t>
            </a:r>
            <a:r>
              <a:rPr lang="it-IT" sz="1600" dirty="0" smtClean="0"/>
              <a:t>, in attesa di un eventuale fecondazione. Dopodiché, il follicolo collassa e si trasforma in </a:t>
            </a:r>
            <a:r>
              <a:rPr lang="it-IT" sz="1600" b="1" dirty="0" smtClean="0"/>
              <a:t>corpo luteo</a:t>
            </a:r>
            <a:r>
              <a:rPr lang="it-IT" sz="1600" dirty="0" smtClean="0"/>
              <a:t>, una ghiandola “temporanea” che rilascia altri ormoni fino al momento della </a:t>
            </a:r>
            <a:r>
              <a:rPr lang="it-IT" sz="1600" dirty="0" err="1" smtClean="0"/>
              <a:t>luteolisi</a:t>
            </a:r>
            <a:r>
              <a:rPr lang="it-IT" sz="1600" dirty="0" smtClean="0"/>
              <a:t>, la sua autodistruzione.</a:t>
            </a:r>
          </a:p>
          <a:p>
            <a:pPr algn="just"/>
            <a:r>
              <a:rPr lang="it-IT" sz="1600" b="1" dirty="0" smtClean="0">
                <a:solidFill>
                  <a:srgbClr val="FF0000"/>
                </a:solidFill>
              </a:rPr>
              <a:t>Tra le gonadotropine </a:t>
            </a:r>
            <a:r>
              <a:rPr lang="it-IT" sz="1600" dirty="0" smtClean="0"/>
              <a:t>c’è anche l’</a:t>
            </a:r>
            <a:r>
              <a:rPr lang="it-IT" sz="1600" b="1" dirty="0" smtClean="0"/>
              <a:t>ormone </a:t>
            </a:r>
            <a:r>
              <a:rPr lang="it-IT" sz="1600" b="1" dirty="0" err="1" smtClean="0"/>
              <a:t>corionico</a:t>
            </a:r>
            <a:r>
              <a:rPr lang="it-IT" sz="1600" dirty="0" smtClean="0"/>
              <a:t> o </a:t>
            </a:r>
            <a:r>
              <a:rPr lang="it-IT" sz="1600" b="1" dirty="0" smtClean="0"/>
              <a:t>HCG</a:t>
            </a:r>
            <a:r>
              <a:rPr lang="it-IT" sz="1600" dirty="0" smtClean="0"/>
              <a:t> (</a:t>
            </a:r>
            <a:r>
              <a:rPr lang="it-IT" sz="1600" i="1" dirty="0" err="1" smtClean="0"/>
              <a:t>Human</a:t>
            </a:r>
            <a:r>
              <a:rPr lang="it-IT" sz="1600" i="1" dirty="0" smtClean="0"/>
              <a:t> </a:t>
            </a:r>
            <a:r>
              <a:rPr lang="it-IT" sz="1600" i="1" dirty="0" err="1" smtClean="0"/>
              <a:t>chorionic</a:t>
            </a:r>
            <a:r>
              <a:rPr lang="it-IT" sz="1600" i="1" dirty="0" smtClean="0"/>
              <a:t> </a:t>
            </a:r>
            <a:r>
              <a:rPr lang="it-IT" sz="1600" i="1" dirty="0" err="1" smtClean="0"/>
              <a:t>gonadotropin</a:t>
            </a:r>
            <a:r>
              <a:rPr lang="it-IT" sz="1600" dirty="0" smtClean="0"/>
              <a:t>), la cui produzione si attiva grazie a particolari cellule della placenta solo in caso di </a:t>
            </a:r>
            <a:r>
              <a:rPr lang="it-IT" sz="1600" b="1" dirty="0" smtClean="0"/>
              <a:t>gravidanza</a:t>
            </a:r>
            <a:r>
              <a:rPr lang="it-IT" sz="1600" dirty="0" smtClean="0"/>
              <a:t> e serve essenzialmente allo sviluppo dell’embrione. </a:t>
            </a:r>
            <a:endParaRPr lang="it-IT" dirty="0"/>
          </a:p>
        </p:txBody>
      </p:sp>
      <p:sp>
        <p:nvSpPr>
          <p:cNvPr id="6" name="Segnaposto data 5"/>
          <p:cNvSpPr>
            <a:spLocks noGrp="1"/>
          </p:cNvSpPr>
          <p:nvPr>
            <p:ph type="dt" sz="half" idx="10"/>
          </p:nvPr>
        </p:nvSpPr>
        <p:spPr/>
        <p:txBody>
          <a:bodyPr/>
          <a:lstStyle/>
          <a:p>
            <a:fld id="{FB65C9BE-32CA-4762-92CE-9212FD916A51}" type="datetime1">
              <a:rPr lang="it-IT" smtClean="0"/>
              <a:pPr/>
              <a:t>01/10/2020</a:t>
            </a:fld>
            <a:endParaRPr lang="it-IT"/>
          </a:p>
        </p:txBody>
      </p:sp>
      <p:sp>
        <p:nvSpPr>
          <p:cNvPr id="8" name="CasellaDiTesto 7"/>
          <p:cNvSpPr txBox="1"/>
          <p:nvPr/>
        </p:nvSpPr>
        <p:spPr>
          <a:xfrm>
            <a:off x="2267744" y="836712"/>
            <a:ext cx="4608512" cy="461665"/>
          </a:xfrm>
          <a:prstGeom prst="rect">
            <a:avLst/>
          </a:prstGeom>
          <a:noFill/>
        </p:spPr>
        <p:txBody>
          <a:bodyPr wrap="square" rtlCol="0">
            <a:spAutoFit/>
          </a:bodyPr>
          <a:lstStyle/>
          <a:p>
            <a:pPr algn="ctr"/>
            <a:r>
              <a:rPr lang="it-IT" sz="2400" b="1" dirty="0" smtClean="0">
                <a:solidFill>
                  <a:srgbClr val="0070C0"/>
                </a:solidFill>
              </a:rPr>
              <a:t>Gonadotropine</a:t>
            </a:r>
            <a:endParaRPr lang="it-IT" sz="2400" b="1" dirty="0">
              <a:solidFill>
                <a:srgbClr val="0070C0"/>
              </a:solidFill>
            </a:endParaRPr>
          </a:p>
        </p:txBody>
      </p:sp>
      <p:sp>
        <p:nvSpPr>
          <p:cNvPr id="9" name="Segnaposto numero diapositiva 8"/>
          <p:cNvSpPr>
            <a:spLocks noGrp="1"/>
          </p:cNvSpPr>
          <p:nvPr>
            <p:ph type="sldNum" sz="quarter" idx="12"/>
          </p:nvPr>
        </p:nvSpPr>
        <p:spPr/>
        <p:txBody>
          <a:bodyPr/>
          <a:lstStyle/>
          <a:p>
            <a:fld id="{A18B746F-5C65-4800-B6B2-3BAE1FA58094}" type="slidenum">
              <a:rPr lang="it-IT" smtClean="0"/>
              <a:pPr/>
              <a:t>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1000"/>
                                        <p:tgtEl>
                                          <p:spTgt spid="4">
                                            <p:txEl>
                                              <p:pRg st="5" end="5"/>
                                            </p:txEl>
                                          </p:spTgt>
                                        </p:tgtEl>
                                      </p:cBhvr>
                                    </p:animEffect>
                                    <p:anim calcmode="lin" valueType="num">
                                      <p:cBhvr>
                                        <p:cTn id="5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anim calcmode="lin" valueType="num">
                                      <p:cBhvr>
                                        <p:cTn id="5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3475</TotalTime>
  <Words>839</Words>
  <Application>Microsoft Office PowerPoint</Application>
  <PresentationFormat>Presentazione su schermo (4:3)</PresentationFormat>
  <Paragraphs>310</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Tema di Office</vt:lpstr>
      <vt:lpstr>  Ghiandole, cellule, organi e ormoni sessuali maschili </vt:lpstr>
      <vt:lpstr>  Ghiandole, cellule, organi e ormoni sessuali maschili </vt:lpstr>
      <vt:lpstr>  Ghiandole, cellule, organi e ormoni sessuali maschili  </vt:lpstr>
      <vt:lpstr>Ghiandole, cellule, organi e ormoni sessuali maschili</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maschili </vt:lpstr>
      <vt:lpstr>  Ghiandole, cellule, organi e ormoni sessuali femminili </vt:lpstr>
      <vt:lpstr>  Ghiandole, cellule, organi e ormoni sessuali femminili </vt:lpstr>
      <vt:lpstr>  Ghiandole, cellule, organi e ormoni sessuali femminili </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Ghiandole, cellule, ormoni sessuali maschili</dc:title>
  <dc:creator>Francesco Cannizzaro</dc:creator>
  <cp:lastModifiedBy>Master</cp:lastModifiedBy>
  <cp:revision>393</cp:revision>
  <dcterms:created xsi:type="dcterms:W3CDTF">2019-05-12T15:37:05Z</dcterms:created>
  <dcterms:modified xsi:type="dcterms:W3CDTF">2020-10-01T17:29:29Z</dcterms:modified>
</cp:coreProperties>
</file>